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371" r:id="rId2"/>
    <p:sldId id="264" r:id="rId3"/>
    <p:sldId id="370" r:id="rId4"/>
    <p:sldId id="265" r:id="rId5"/>
    <p:sldId id="373" r:id="rId6"/>
    <p:sldId id="260" r:id="rId7"/>
    <p:sldId id="272" r:id="rId8"/>
    <p:sldId id="271" r:id="rId9"/>
    <p:sldId id="258" r:id="rId10"/>
    <p:sldId id="259" r:id="rId11"/>
    <p:sldId id="263" r:id="rId12"/>
    <p:sldId id="261" r:id="rId13"/>
    <p:sldId id="262" r:id="rId14"/>
    <p:sldId id="37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2" d="100"/>
          <a:sy n="72" d="100"/>
        </p:scale>
        <p:origin x="61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67E935-C485-4509-8733-4B74F222D112}" type="datetimeFigureOut">
              <a:rPr lang="en-GB" smtClean="0"/>
              <a:t>22/11/2024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E1B830-D2D9-4089-BCB7-139C3AB3781F}" type="slidenum">
              <a:rPr lang="en-GB" smtClean="0"/>
              <a:t>‹#›</a:t>
            </a:fld>
            <a:endParaRPr lang="en-GB"/>
          </a:p>
        </p:txBody>
      </p:sp>
    </p:spTree>
    <p:extLst>
      <p:ext uri="{BB962C8B-B14F-4D97-AF65-F5344CB8AC3E}">
        <p14:creationId xmlns:p14="http://schemas.microsoft.com/office/powerpoint/2010/main" val="11928076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9B13034-D728-4D4B-8F23-87E995963EB5}"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379944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16980-E1B3-44B5-8926-785664B089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BF8E306-53D0-4897-B642-F8CC58239DB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0DA0F7E-B908-4506-9E69-AB96E7E825CD}"/>
              </a:ext>
            </a:extLst>
          </p:cNvPr>
          <p:cNvSpPr>
            <a:spLocks noGrp="1"/>
          </p:cNvSpPr>
          <p:nvPr>
            <p:ph type="dt" sz="half" idx="10"/>
          </p:nvPr>
        </p:nvSpPr>
        <p:spPr/>
        <p:txBody>
          <a:bodyPr/>
          <a:lstStyle/>
          <a:p>
            <a:fld id="{54B165FD-7EE4-4227-9387-5C68F45C5853}" type="datetimeFigureOut">
              <a:rPr lang="en-GB" smtClean="0"/>
              <a:t>22/11/2024</a:t>
            </a:fld>
            <a:endParaRPr lang="en-GB"/>
          </a:p>
        </p:txBody>
      </p:sp>
      <p:sp>
        <p:nvSpPr>
          <p:cNvPr id="5" name="Footer Placeholder 4">
            <a:extLst>
              <a:ext uri="{FF2B5EF4-FFF2-40B4-BE49-F238E27FC236}">
                <a16:creationId xmlns:a16="http://schemas.microsoft.com/office/drawing/2014/main" id="{C05FF487-0849-4B5F-A61E-571909453D8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75A108C-C537-4ABA-A639-93B1F282EFF2}"/>
              </a:ext>
            </a:extLst>
          </p:cNvPr>
          <p:cNvSpPr>
            <a:spLocks noGrp="1"/>
          </p:cNvSpPr>
          <p:nvPr>
            <p:ph type="sldNum" sz="quarter" idx="12"/>
          </p:nvPr>
        </p:nvSpPr>
        <p:spPr/>
        <p:txBody>
          <a:bodyPr/>
          <a:lstStyle/>
          <a:p>
            <a:fld id="{1D787FBA-8EEC-4388-93C0-49C2CB1BEA03}" type="slidenum">
              <a:rPr lang="en-GB" smtClean="0"/>
              <a:t>‹#›</a:t>
            </a:fld>
            <a:endParaRPr lang="en-GB"/>
          </a:p>
        </p:txBody>
      </p:sp>
    </p:spTree>
    <p:extLst>
      <p:ext uri="{BB962C8B-B14F-4D97-AF65-F5344CB8AC3E}">
        <p14:creationId xmlns:p14="http://schemas.microsoft.com/office/powerpoint/2010/main" val="3193429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51DA8-EE7F-48A8-BB32-19D61553780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DBAFA0A-278B-4322-8976-708126B490C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93332DC-8A43-45FC-BEAA-197D18507CBC}"/>
              </a:ext>
            </a:extLst>
          </p:cNvPr>
          <p:cNvSpPr>
            <a:spLocks noGrp="1"/>
          </p:cNvSpPr>
          <p:nvPr>
            <p:ph type="dt" sz="half" idx="10"/>
          </p:nvPr>
        </p:nvSpPr>
        <p:spPr/>
        <p:txBody>
          <a:bodyPr/>
          <a:lstStyle/>
          <a:p>
            <a:fld id="{54B165FD-7EE4-4227-9387-5C68F45C5853}" type="datetimeFigureOut">
              <a:rPr lang="en-GB" smtClean="0"/>
              <a:t>22/11/2024</a:t>
            </a:fld>
            <a:endParaRPr lang="en-GB"/>
          </a:p>
        </p:txBody>
      </p:sp>
      <p:sp>
        <p:nvSpPr>
          <p:cNvPr id="5" name="Footer Placeholder 4">
            <a:extLst>
              <a:ext uri="{FF2B5EF4-FFF2-40B4-BE49-F238E27FC236}">
                <a16:creationId xmlns:a16="http://schemas.microsoft.com/office/drawing/2014/main" id="{4417E55F-757B-4141-9BFB-9A6885214D2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A68D16B-BD48-4780-AC67-8E35F1FC0578}"/>
              </a:ext>
            </a:extLst>
          </p:cNvPr>
          <p:cNvSpPr>
            <a:spLocks noGrp="1"/>
          </p:cNvSpPr>
          <p:nvPr>
            <p:ph type="sldNum" sz="quarter" idx="12"/>
          </p:nvPr>
        </p:nvSpPr>
        <p:spPr/>
        <p:txBody>
          <a:bodyPr/>
          <a:lstStyle/>
          <a:p>
            <a:fld id="{1D787FBA-8EEC-4388-93C0-49C2CB1BEA03}" type="slidenum">
              <a:rPr lang="en-GB" smtClean="0"/>
              <a:t>‹#›</a:t>
            </a:fld>
            <a:endParaRPr lang="en-GB"/>
          </a:p>
        </p:txBody>
      </p:sp>
    </p:spTree>
    <p:extLst>
      <p:ext uri="{BB962C8B-B14F-4D97-AF65-F5344CB8AC3E}">
        <p14:creationId xmlns:p14="http://schemas.microsoft.com/office/powerpoint/2010/main" val="130343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E46E547-816E-45D6-8B93-7A6F6E3FED5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331C277-C960-47FF-B6D9-1DEEACA2D24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8A04C99-7196-4403-A256-017E1F20EFB2}"/>
              </a:ext>
            </a:extLst>
          </p:cNvPr>
          <p:cNvSpPr>
            <a:spLocks noGrp="1"/>
          </p:cNvSpPr>
          <p:nvPr>
            <p:ph type="dt" sz="half" idx="10"/>
          </p:nvPr>
        </p:nvSpPr>
        <p:spPr/>
        <p:txBody>
          <a:bodyPr/>
          <a:lstStyle/>
          <a:p>
            <a:fld id="{54B165FD-7EE4-4227-9387-5C68F45C5853}" type="datetimeFigureOut">
              <a:rPr lang="en-GB" smtClean="0"/>
              <a:t>22/11/2024</a:t>
            </a:fld>
            <a:endParaRPr lang="en-GB"/>
          </a:p>
        </p:txBody>
      </p:sp>
      <p:sp>
        <p:nvSpPr>
          <p:cNvPr id="5" name="Footer Placeholder 4">
            <a:extLst>
              <a:ext uri="{FF2B5EF4-FFF2-40B4-BE49-F238E27FC236}">
                <a16:creationId xmlns:a16="http://schemas.microsoft.com/office/drawing/2014/main" id="{5C710B81-0829-4FA0-9DBA-5168DAE9295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A7BD2ED-B6DC-4577-B107-FAC6D184F199}"/>
              </a:ext>
            </a:extLst>
          </p:cNvPr>
          <p:cNvSpPr>
            <a:spLocks noGrp="1"/>
          </p:cNvSpPr>
          <p:nvPr>
            <p:ph type="sldNum" sz="quarter" idx="12"/>
          </p:nvPr>
        </p:nvSpPr>
        <p:spPr/>
        <p:txBody>
          <a:bodyPr/>
          <a:lstStyle/>
          <a:p>
            <a:fld id="{1D787FBA-8EEC-4388-93C0-49C2CB1BEA03}" type="slidenum">
              <a:rPr lang="en-GB" smtClean="0"/>
              <a:t>‹#›</a:t>
            </a:fld>
            <a:endParaRPr lang="en-GB"/>
          </a:p>
        </p:txBody>
      </p:sp>
    </p:spTree>
    <p:extLst>
      <p:ext uri="{BB962C8B-B14F-4D97-AF65-F5344CB8AC3E}">
        <p14:creationId xmlns:p14="http://schemas.microsoft.com/office/powerpoint/2010/main" val="1737137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10A3B-117E-4C3B-983E-9A6BB055879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E617EF2-B3B0-4F85-947B-6C67E1DFC3E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58EEF1B-0A2A-4CB1-B327-7C375319102F}"/>
              </a:ext>
            </a:extLst>
          </p:cNvPr>
          <p:cNvSpPr>
            <a:spLocks noGrp="1"/>
          </p:cNvSpPr>
          <p:nvPr>
            <p:ph type="dt" sz="half" idx="10"/>
          </p:nvPr>
        </p:nvSpPr>
        <p:spPr/>
        <p:txBody>
          <a:bodyPr/>
          <a:lstStyle/>
          <a:p>
            <a:fld id="{54B165FD-7EE4-4227-9387-5C68F45C5853}" type="datetimeFigureOut">
              <a:rPr lang="en-GB" smtClean="0"/>
              <a:t>22/11/2024</a:t>
            </a:fld>
            <a:endParaRPr lang="en-GB"/>
          </a:p>
        </p:txBody>
      </p:sp>
      <p:sp>
        <p:nvSpPr>
          <p:cNvPr id="5" name="Footer Placeholder 4">
            <a:extLst>
              <a:ext uri="{FF2B5EF4-FFF2-40B4-BE49-F238E27FC236}">
                <a16:creationId xmlns:a16="http://schemas.microsoft.com/office/drawing/2014/main" id="{1B14B50D-E87B-4CF4-BFCD-98D3D6F2161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0091EBC-C06B-4B5A-9377-2B67322390BE}"/>
              </a:ext>
            </a:extLst>
          </p:cNvPr>
          <p:cNvSpPr>
            <a:spLocks noGrp="1"/>
          </p:cNvSpPr>
          <p:nvPr>
            <p:ph type="sldNum" sz="quarter" idx="12"/>
          </p:nvPr>
        </p:nvSpPr>
        <p:spPr/>
        <p:txBody>
          <a:bodyPr/>
          <a:lstStyle/>
          <a:p>
            <a:fld id="{1D787FBA-8EEC-4388-93C0-49C2CB1BEA03}" type="slidenum">
              <a:rPr lang="en-GB" smtClean="0"/>
              <a:t>‹#›</a:t>
            </a:fld>
            <a:endParaRPr lang="en-GB"/>
          </a:p>
        </p:txBody>
      </p:sp>
    </p:spTree>
    <p:extLst>
      <p:ext uri="{BB962C8B-B14F-4D97-AF65-F5344CB8AC3E}">
        <p14:creationId xmlns:p14="http://schemas.microsoft.com/office/powerpoint/2010/main" val="2513930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BDD1A-481C-4DAE-8B39-1D8BD28EA10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CC51E67-A54A-4E08-BDCB-4D40BE03283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5E8D454-7B60-4A39-B579-50362765DBB7}"/>
              </a:ext>
            </a:extLst>
          </p:cNvPr>
          <p:cNvSpPr>
            <a:spLocks noGrp="1"/>
          </p:cNvSpPr>
          <p:nvPr>
            <p:ph type="dt" sz="half" idx="10"/>
          </p:nvPr>
        </p:nvSpPr>
        <p:spPr/>
        <p:txBody>
          <a:bodyPr/>
          <a:lstStyle/>
          <a:p>
            <a:fld id="{54B165FD-7EE4-4227-9387-5C68F45C5853}" type="datetimeFigureOut">
              <a:rPr lang="en-GB" smtClean="0"/>
              <a:t>22/11/2024</a:t>
            </a:fld>
            <a:endParaRPr lang="en-GB"/>
          </a:p>
        </p:txBody>
      </p:sp>
      <p:sp>
        <p:nvSpPr>
          <p:cNvPr id="5" name="Footer Placeholder 4">
            <a:extLst>
              <a:ext uri="{FF2B5EF4-FFF2-40B4-BE49-F238E27FC236}">
                <a16:creationId xmlns:a16="http://schemas.microsoft.com/office/drawing/2014/main" id="{DED2A9AA-0C7B-47E3-A999-14A25103737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1C3D21A-612A-4750-B3D4-6894722981FB}"/>
              </a:ext>
            </a:extLst>
          </p:cNvPr>
          <p:cNvSpPr>
            <a:spLocks noGrp="1"/>
          </p:cNvSpPr>
          <p:nvPr>
            <p:ph type="sldNum" sz="quarter" idx="12"/>
          </p:nvPr>
        </p:nvSpPr>
        <p:spPr/>
        <p:txBody>
          <a:bodyPr/>
          <a:lstStyle/>
          <a:p>
            <a:fld id="{1D787FBA-8EEC-4388-93C0-49C2CB1BEA03}" type="slidenum">
              <a:rPr lang="en-GB" smtClean="0"/>
              <a:t>‹#›</a:t>
            </a:fld>
            <a:endParaRPr lang="en-GB"/>
          </a:p>
        </p:txBody>
      </p:sp>
    </p:spTree>
    <p:extLst>
      <p:ext uri="{BB962C8B-B14F-4D97-AF65-F5344CB8AC3E}">
        <p14:creationId xmlns:p14="http://schemas.microsoft.com/office/powerpoint/2010/main" val="4210476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F5A84-4348-4EFF-878A-10FBE55E5CE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157AF8B-25F2-4EFA-B966-C5BF1D2C5DD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4691EA3-0979-4D41-AA5E-F32070FE05D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298B1DE-4AA3-4B9F-8644-BD9735129A42}"/>
              </a:ext>
            </a:extLst>
          </p:cNvPr>
          <p:cNvSpPr>
            <a:spLocks noGrp="1"/>
          </p:cNvSpPr>
          <p:nvPr>
            <p:ph type="dt" sz="half" idx="10"/>
          </p:nvPr>
        </p:nvSpPr>
        <p:spPr/>
        <p:txBody>
          <a:bodyPr/>
          <a:lstStyle/>
          <a:p>
            <a:fld id="{54B165FD-7EE4-4227-9387-5C68F45C5853}" type="datetimeFigureOut">
              <a:rPr lang="en-GB" smtClean="0"/>
              <a:t>22/11/2024</a:t>
            </a:fld>
            <a:endParaRPr lang="en-GB"/>
          </a:p>
        </p:txBody>
      </p:sp>
      <p:sp>
        <p:nvSpPr>
          <p:cNvPr id="6" name="Footer Placeholder 5">
            <a:extLst>
              <a:ext uri="{FF2B5EF4-FFF2-40B4-BE49-F238E27FC236}">
                <a16:creationId xmlns:a16="http://schemas.microsoft.com/office/drawing/2014/main" id="{FC7B4A18-78CA-4561-B61C-973605573DF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F2CAF55-8843-4A6A-BDFA-D72AE978B3BA}"/>
              </a:ext>
            </a:extLst>
          </p:cNvPr>
          <p:cNvSpPr>
            <a:spLocks noGrp="1"/>
          </p:cNvSpPr>
          <p:nvPr>
            <p:ph type="sldNum" sz="quarter" idx="12"/>
          </p:nvPr>
        </p:nvSpPr>
        <p:spPr/>
        <p:txBody>
          <a:bodyPr/>
          <a:lstStyle/>
          <a:p>
            <a:fld id="{1D787FBA-8EEC-4388-93C0-49C2CB1BEA03}" type="slidenum">
              <a:rPr lang="en-GB" smtClean="0"/>
              <a:t>‹#›</a:t>
            </a:fld>
            <a:endParaRPr lang="en-GB"/>
          </a:p>
        </p:txBody>
      </p:sp>
    </p:spTree>
    <p:extLst>
      <p:ext uri="{BB962C8B-B14F-4D97-AF65-F5344CB8AC3E}">
        <p14:creationId xmlns:p14="http://schemas.microsoft.com/office/powerpoint/2010/main" val="1974828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6C5D8-7355-4F76-9140-88D4DDEF2A8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3EC2417-197E-4E64-9EE1-4BAB64219D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D6FDBD9-86C1-4D3D-BC6F-1B0572D58FA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C5ECCB6-A818-4FD9-972D-326898C43C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F98BB3D-4B14-4CAB-AFD1-094519362B6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98B07F9-691D-418C-A60C-03D8E12E3DB8}"/>
              </a:ext>
            </a:extLst>
          </p:cNvPr>
          <p:cNvSpPr>
            <a:spLocks noGrp="1"/>
          </p:cNvSpPr>
          <p:nvPr>
            <p:ph type="dt" sz="half" idx="10"/>
          </p:nvPr>
        </p:nvSpPr>
        <p:spPr/>
        <p:txBody>
          <a:bodyPr/>
          <a:lstStyle/>
          <a:p>
            <a:fld id="{54B165FD-7EE4-4227-9387-5C68F45C5853}" type="datetimeFigureOut">
              <a:rPr lang="en-GB" smtClean="0"/>
              <a:t>22/11/2024</a:t>
            </a:fld>
            <a:endParaRPr lang="en-GB"/>
          </a:p>
        </p:txBody>
      </p:sp>
      <p:sp>
        <p:nvSpPr>
          <p:cNvPr id="8" name="Footer Placeholder 7">
            <a:extLst>
              <a:ext uri="{FF2B5EF4-FFF2-40B4-BE49-F238E27FC236}">
                <a16:creationId xmlns:a16="http://schemas.microsoft.com/office/drawing/2014/main" id="{0F002E38-92C7-4AC3-B67B-8D7876BECC0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405D83F-857C-4E1F-9491-E281C4A03252}"/>
              </a:ext>
            </a:extLst>
          </p:cNvPr>
          <p:cNvSpPr>
            <a:spLocks noGrp="1"/>
          </p:cNvSpPr>
          <p:nvPr>
            <p:ph type="sldNum" sz="quarter" idx="12"/>
          </p:nvPr>
        </p:nvSpPr>
        <p:spPr/>
        <p:txBody>
          <a:bodyPr/>
          <a:lstStyle/>
          <a:p>
            <a:fld id="{1D787FBA-8EEC-4388-93C0-49C2CB1BEA03}" type="slidenum">
              <a:rPr lang="en-GB" smtClean="0"/>
              <a:t>‹#›</a:t>
            </a:fld>
            <a:endParaRPr lang="en-GB"/>
          </a:p>
        </p:txBody>
      </p:sp>
    </p:spTree>
    <p:extLst>
      <p:ext uri="{BB962C8B-B14F-4D97-AF65-F5344CB8AC3E}">
        <p14:creationId xmlns:p14="http://schemas.microsoft.com/office/powerpoint/2010/main" val="3829188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1D166-5989-4BA8-B321-58C1A6EFD9E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268DF5E-81CF-4314-9DF2-5D353E257DF0}"/>
              </a:ext>
            </a:extLst>
          </p:cNvPr>
          <p:cNvSpPr>
            <a:spLocks noGrp="1"/>
          </p:cNvSpPr>
          <p:nvPr>
            <p:ph type="dt" sz="half" idx="10"/>
          </p:nvPr>
        </p:nvSpPr>
        <p:spPr/>
        <p:txBody>
          <a:bodyPr/>
          <a:lstStyle/>
          <a:p>
            <a:fld id="{54B165FD-7EE4-4227-9387-5C68F45C5853}" type="datetimeFigureOut">
              <a:rPr lang="en-GB" smtClean="0"/>
              <a:t>22/11/2024</a:t>
            </a:fld>
            <a:endParaRPr lang="en-GB"/>
          </a:p>
        </p:txBody>
      </p:sp>
      <p:sp>
        <p:nvSpPr>
          <p:cNvPr id="4" name="Footer Placeholder 3">
            <a:extLst>
              <a:ext uri="{FF2B5EF4-FFF2-40B4-BE49-F238E27FC236}">
                <a16:creationId xmlns:a16="http://schemas.microsoft.com/office/drawing/2014/main" id="{6A2E9BB9-A832-49FD-93DF-5686B9AD295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14C6C9A-D296-454E-BE92-7BC2F6C56978}"/>
              </a:ext>
            </a:extLst>
          </p:cNvPr>
          <p:cNvSpPr>
            <a:spLocks noGrp="1"/>
          </p:cNvSpPr>
          <p:nvPr>
            <p:ph type="sldNum" sz="quarter" idx="12"/>
          </p:nvPr>
        </p:nvSpPr>
        <p:spPr/>
        <p:txBody>
          <a:bodyPr/>
          <a:lstStyle/>
          <a:p>
            <a:fld id="{1D787FBA-8EEC-4388-93C0-49C2CB1BEA03}" type="slidenum">
              <a:rPr lang="en-GB" smtClean="0"/>
              <a:t>‹#›</a:t>
            </a:fld>
            <a:endParaRPr lang="en-GB"/>
          </a:p>
        </p:txBody>
      </p:sp>
    </p:spTree>
    <p:extLst>
      <p:ext uri="{BB962C8B-B14F-4D97-AF65-F5344CB8AC3E}">
        <p14:creationId xmlns:p14="http://schemas.microsoft.com/office/powerpoint/2010/main" val="3563246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0A49E5-8046-4E18-80B2-4BE9CC429679}"/>
              </a:ext>
            </a:extLst>
          </p:cNvPr>
          <p:cNvSpPr>
            <a:spLocks noGrp="1"/>
          </p:cNvSpPr>
          <p:nvPr>
            <p:ph type="dt" sz="half" idx="10"/>
          </p:nvPr>
        </p:nvSpPr>
        <p:spPr/>
        <p:txBody>
          <a:bodyPr/>
          <a:lstStyle/>
          <a:p>
            <a:fld id="{54B165FD-7EE4-4227-9387-5C68F45C5853}" type="datetimeFigureOut">
              <a:rPr lang="en-GB" smtClean="0"/>
              <a:t>22/11/2024</a:t>
            </a:fld>
            <a:endParaRPr lang="en-GB"/>
          </a:p>
        </p:txBody>
      </p:sp>
      <p:sp>
        <p:nvSpPr>
          <p:cNvPr id="3" name="Footer Placeholder 2">
            <a:extLst>
              <a:ext uri="{FF2B5EF4-FFF2-40B4-BE49-F238E27FC236}">
                <a16:creationId xmlns:a16="http://schemas.microsoft.com/office/drawing/2014/main" id="{FDCFB595-EE87-4A5F-873B-14BB916C97D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E18CE10-4EEA-4BD7-9D63-D7C0C48097A8}"/>
              </a:ext>
            </a:extLst>
          </p:cNvPr>
          <p:cNvSpPr>
            <a:spLocks noGrp="1"/>
          </p:cNvSpPr>
          <p:nvPr>
            <p:ph type="sldNum" sz="quarter" idx="12"/>
          </p:nvPr>
        </p:nvSpPr>
        <p:spPr/>
        <p:txBody>
          <a:bodyPr/>
          <a:lstStyle/>
          <a:p>
            <a:fld id="{1D787FBA-8EEC-4388-93C0-49C2CB1BEA03}" type="slidenum">
              <a:rPr lang="en-GB" smtClean="0"/>
              <a:t>‹#›</a:t>
            </a:fld>
            <a:endParaRPr lang="en-GB"/>
          </a:p>
        </p:txBody>
      </p:sp>
    </p:spTree>
    <p:extLst>
      <p:ext uri="{BB962C8B-B14F-4D97-AF65-F5344CB8AC3E}">
        <p14:creationId xmlns:p14="http://schemas.microsoft.com/office/powerpoint/2010/main" val="3313484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66838-371B-4A41-B7A5-D1801CEC15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60795CE-DFA1-4E6E-89D9-3B0DD2C6C73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8B67D66-0B63-4EE1-AA6F-6C8DE166E4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2ADC1E6-A2C5-4C3E-9A62-B31EE62FF29B}"/>
              </a:ext>
            </a:extLst>
          </p:cNvPr>
          <p:cNvSpPr>
            <a:spLocks noGrp="1"/>
          </p:cNvSpPr>
          <p:nvPr>
            <p:ph type="dt" sz="half" idx="10"/>
          </p:nvPr>
        </p:nvSpPr>
        <p:spPr/>
        <p:txBody>
          <a:bodyPr/>
          <a:lstStyle/>
          <a:p>
            <a:fld id="{54B165FD-7EE4-4227-9387-5C68F45C5853}" type="datetimeFigureOut">
              <a:rPr lang="en-GB" smtClean="0"/>
              <a:t>22/11/2024</a:t>
            </a:fld>
            <a:endParaRPr lang="en-GB"/>
          </a:p>
        </p:txBody>
      </p:sp>
      <p:sp>
        <p:nvSpPr>
          <p:cNvPr id="6" name="Footer Placeholder 5">
            <a:extLst>
              <a:ext uri="{FF2B5EF4-FFF2-40B4-BE49-F238E27FC236}">
                <a16:creationId xmlns:a16="http://schemas.microsoft.com/office/drawing/2014/main" id="{906FCC90-F238-4BAC-87F8-A437002E1B1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9141E7E-2088-4800-A79C-D359DA5DFDF7}"/>
              </a:ext>
            </a:extLst>
          </p:cNvPr>
          <p:cNvSpPr>
            <a:spLocks noGrp="1"/>
          </p:cNvSpPr>
          <p:nvPr>
            <p:ph type="sldNum" sz="quarter" idx="12"/>
          </p:nvPr>
        </p:nvSpPr>
        <p:spPr/>
        <p:txBody>
          <a:bodyPr/>
          <a:lstStyle/>
          <a:p>
            <a:fld id="{1D787FBA-8EEC-4388-93C0-49C2CB1BEA03}" type="slidenum">
              <a:rPr lang="en-GB" smtClean="0"/>
              <a:t>‹#›</a:t>
            </a:fld>
            <a:endParaRPr lang="en-GB"/>
          </a:p>
        </p:txBody>
      </p:sp>
    </p:spTree>
    <p:extLst>
      <p:ext uri="{BB962C8B-B14F-4D97-AF65-F5344CB8AC3E}">
        <p14:creationId xmlns:p14="http://schemas.microsoft.com/office/powerpoint/2010/main" val="3489495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40136-570C-4066-8847-EE9021D4EB6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0737EDC-A816-453B-A320-2119623EBC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CAD4EE1-F460-40C3-B7B2-3F5C42A7B1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04D7815-58B0-488C-9EF2-6AF6F17E1ADA}"/>
              </a:ext>
            </a:extLst>
          </p:cNvPr>
          <p:cNvSpPr>
            <a:spLocks noGrp="1"/>
          </p:cNvSpPr>
          <p:nvPr>
            <p:ph type="dt" sz="half" idx="10"/>
          </p:nvPr>
        </p:nvSpPr>
        <p:spPr/>
        <p:txBody>
          <a:bodyPr/>
          <a:lstStyle/>
          <a:p>
            <a:fld id="{54B165FD-7EE4-4227-9387-5C68F45C5853}" type="datetimeFigureOut">
              <a:rPr lang="en-GB" smtClean="0"/>
              <a:t>22/11/2024</a:t>
            </a:fld>
            <a:endParaRPr lang="en-GB"/>
          </a:p>
        </p:txBody>
      </p:sp>
      <p:sp>
        <p:nvSpPr>
          <p:cNvPr id="6" name="Footer Placeholder 5">
            <a:extLst>
              <a:ext uri="{FF2B5EF4-FFF2-40B4-BE49-F238E27FC236}">
                <a16:creationId xmlns:a16="http://schemas.microsoft.com/office/drawing/2014/main" id="{7B716903-5517-4D51-88B8-A903E994FAD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6BC3623-1CFB-4B1C-9361-9367DC47D9C1}"/>
              </a:ext>
            </a:extLst>
          </p:cNvPr>
          <p:cNvSpPr>
            <a:spLocks noGrp="1"/>
          </p:cNvSpPr>
          <p:nvPr>
            <p:ph type="sldNum" sz="quarter" idx="12"/>
          </p:nvPr>
        </p:nvSpPr>
        <p:spPr/>
        <p:txBody>
          <a:bodyPr/>
          <a:lstStyle/>
          <a:p>
            <a:fld id="{1D787FBA-8EEC-4388-93C0-49C2CB1BEA03}" type="slidenum">
              <a:rPr lang="en-GB" smtClean="0"/>
              <a:t>‹#›</a:t>
            </a:fld>
            <a:endParaRPr lang="en-GB"/>
          </a:p>
        </p:txBody>
      </p:sp>
    </p:spTree>
    <p:extLst>
      <p:ext uri="{BB962C8B-B14F-4D97-AF65-F5344CB8AC3E}">
        <p14:creationId xmlns:p14="http://schemas.microsoft.com/office/powerpoint/2010/main" val="1920546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100000">
              <a:schemeClr val="accent1">
                <a:lumMod val="45000"/>
                <a:lumOff val="55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15EA29-6F36-4585-8608-5C27DAF58D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60721FF-F3C4-43B2-B881-5445A880D3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8151DD6-AD84-4824-8470-D12C5AE567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B165FD-7EE4-4227-9387-5C68F45C5853}" type="datetimeFigureOut">
              <a:rPr lang="en-GB" smtClean="0"/>
              <a:t>22/11/2024</a:t>
            </a:fld>
            <a:endParaRPr lang="en-GB"/>
          </a:p>
        </p:txBody>
      </p:sp>
      <p:sp>
        <p:nvSpPr>
          <p:cNvPr id="5" name="Footer Placeholder 4">
            <a:extLst>
              <a:ext uri="{FF2B5EF4-FFF2-40B4-BE49-F238E27FC236}">
                <a16:creationId xmlns:a16="http://schemas.microsoft.com/office/drawing/2014/main" id="{008D5EDB-961E-40BB-8B9C-4B414FE526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70BED42-0202-4190-8B57-FACA3998A4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787FBA-8EEC-4388-93C0-49C2CB1BEA03}" type="slidenum">
              <a:rPr lang="en-GB" smtClean="0"/>
              <a:t>‹#›</a:t>
            </a:fld>
            <a:endParaRPr lang="en-GB"/>
          </a:p>
        </p:txBody>
      </p:sp>
    </p:spTree>
    <p:extLst>
      <p:ext uri="{BB962C8B-B14F-4D97-AF65-F5344CB8AC3E}">
        <p14:creationId xmlns:p14="http://schemas.microsoft.com/office/powerpoint/2010/main" val="20728896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FC361-B883-4BA7-9CC0-CB154148D239}"/>
              </a:ext>
            </a:extLst>
          </p:cNvPr>
          <p:cNvSpPr txBox="1">
            <a:spLocks/>
          </p:cNvSpPr>
          <p:nvPr/>
        </p:nvSpPr>
        <p:spPr>
          <a:xfrm>
            <a:off x="1847528" y="267973"/>
            <a:ext cx="8359338" cy="1032697"/>
          </a:xfrm>
          <a:prstGeom prst="rect">
            <a:avLst/>
          </a:prstGeom>
          <a:solidFill>
            <a:schemeClr val="bg1"/>
          </a:solidFill>
          <a:ln w="38100">
            <a:solidFill>
              <a:sysClr val="windowText" lastClr="000000"/>
            </a:solidFill>
          </a:ln>
        </p:spPr>
        <p:txBody>
          <a:bodyPr vert="horz" lIns="91440" tIns="45720" rIns="91440" bIns="45720" rtlCol="0" anchor="ctr">
            <a:normAutofit fontScale="2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endParaRPr lang="en-GB" sz="6300" dirty="0">
              <a:solidFill>
                <a:sysClr val="windowText" lastClr="000000"/>
              </a:solidFill>
              <a:latin typeface="Arial" panose="020B0604020202020204" pitchFamily="34" charset="0"/>
              <a:cs typeface="Arial" panose="020B0604020202020204" pitchFamily="34" charset="0"/>
            </a:endParaRPr>
          </a:p>
          <a:p>
            <a:pPr algn="ctr">
              <a:defRPr/>
            </a:pPr>
            <a:r>
              <a:rPr lang="en-GB" sz="16000" dirty="0">
                <a:solidFill>
                  <a:sysClr val="windowText" lastClr="000000"/>
                </a:solidFill>
                <a:latin typeface="Arial" panose="020B0604020202020204" pitchFamily="34" charset="0"/>
                <a:cs typeface="Arial" panose="020B0604020202020204" pitchFamily="34" charset="0"/>
              </a:rPr>
              <a:t>Haslington Primary Academy</a:t>
            </a:r>
            <a:br>
              <a:rPr lang="en-GB" sz="16000" dirty="0">
                <a:solidFill>
                  <a:sysClr val="windowText" lastClr="000000"/>
                </a:solidFill>
                <a:latin typeface="Arial" panose="020B0604020202020204" pitchFamily="34" charset="0"/>
                <a:cs typeface="Arial" panose="020B0604020202020204" pitchFamily="34" charset="0"/>
              </a:rPr>
            </a:br>
            <a:r>
              <a:rPr lang="en-GB" sz="16000" dirty="0">
                <a:solidFill>
                  <a:sysClr val="windowText" lastClr="000000"/>
                </a:solidFill>
                <a:latin typeface="Arial" panose="020B0604020202020204" pitchFamily="34" charset="0"/>
                <a:cs typeface="Arial" panose="020B0604020202020204" pitchFamily="34" charset="0"/>
              </a:rPr>
              <a:t>Positive Behaviour Approach 2024</a:t>
            </a:r>
            <a:br>
              <a:rPr lang="en-GB" sz="4200" dirty="0">
                <a:solidFill>
                  <a:sysClr val="windowText" lastClr="000000"/>
                </a:solidFill>
                <a:latin typeface="Arial" panose="020B0604020202020204" pitchFamily="34" charset="0"/>
                <a:cs typeface="Arial" panose="020B0604020202020204" pitchFamily="34" charset="0"/>
              </a:rPr>
            </a:br>
            <a:endParaRPr lang="en-GB" sz="4200" dirty="0">
              <a:solidFill>
                <a:sysClr val="windowText" lastClr="000000"/>
              </a:solidFill>
              <a:latin typeface="Arial" panose="020B0604020202020204" pitchFamily="34" charset="0"/>
              <a:cs typeface="Arial" panose="020B0604020202020204" pitchFamily="34" charset="0"/>
            </a:endParaRPr>
          </a:p>
        </p:txBody>
      </p:sp>
      <p:sp>
        <p:nvSpPr>
          <p:cNvPr id="5" name="Oval 4">
            <a:extLst>
              <a:ext uri="{FF2B5EF4-FFF2-40B4-BE49-F238E27FC236}">
                <a16:creationId xmlns:a16="http://schemas.microsoft.com/office/drawing/2014/main" id="{F2004496-3FAF-4FFE-A3A3-C11D510A862C}"/>
              </a:ext>
            </a:extLst>
          </p:cNvPr>
          <p:cNvSpPr/>
          <p:nvPr/>
        </p:nvSpPr>
        <p:spPr>
          <a:xfrm>
            <a:off x="5492038" y="5704798"/>
            <a:ext cx="782286" cy="745921"/>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latin typeface="Calibri"/>
            </a:endParaRPr>
          </a:p>
        </p:txBody>
      </p:sp>
      <p:sp>
        <p:nvSpPr>
          <p:cNvPr id="7" name="Oval 6">
            <a:extLst>
              <a:ext uri="{FF2B5EF4-FFF2-40B4-BE49-F238E27FC236}">
                <a16:creationId xmlns:a16="http://schemas.microsoft.com/office/drawing/2014/main" id="{F7C91FD2-DE94-4CD6-82B8-3316AE294884}"/>
              </a:ext>
            </a:extLst>
          </p:cNvPr>
          <p:cNvSpPr/>
          <p:nvPr/>
        </p:nvSpPr>
        <p:spPr>
          <a:xfrm>
            <a:off x="5494413" y="4402747"/>
            <a:ext cx="782286" cy="720080"/>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latin typeface="Calibri"/>
            </a:endParaRPr>
          </a:p>
        </p:txBody>
      </p:sp>
      <p:sp>
        <p:nvSpPr>
          <p:cNvPr id="8" name="Oval 7">
            <a:extLst>
              <a:ext uri="{FF2B5EF4-FFF2-40B4-BE49-F238E27FC236}">
                <a16:creationId xmlns:a16="http://schemas.microsoft.com/office/drawing/2014/main" id="{F2E07758-9971-400E-B6DF-A775A4D23D46}"/>
              </a:ext>
            </a:extLst>
          </p:cNvPr>
          <p:cNvSpPr/>
          <p:nvPr/>
        </p:nvSpPr>
        <p:spPr>
          <a:xfrm>
            <a:off x="5492038" y="3213132"/>
            <a:ext cx="782286" cy="72008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latin typeface="Calibri"/>
            </a:endParaRPr>
          </a:p>
        </p:txBody>
      </p:sp>
      <p:pic>
        <p:nvPicPr>
          <p:cNvPr id="9" name="Picture 8">
            <a:extLst>
              <a:ext uri="{FF2B5EF4-FFF2-40B4-BE49-F238E27FC236}">
                <a16:creationId xmlns:a16="http://schemas.microsoft.com/office/drawing/2014/main" id="{53F29D49-31F9-4DB5-992B-B1909DCD6394}"/>
              </a:ext>
            </a:extLst>
          </p:cNvPr>
          <p:cNvPicPr>
            <a:picLocks noChangeAspect="1"/>
          </p:cNvPicPr>
          <p:nvPr/>
        </p:nvPicPr>
        <p:blipFill>
          <a:blip r:embed="rId2"/>
          <a:stretch>
            <a:fillRect/>
          </a:stretch>
        </p:blipFill>
        <p:spPr>
          <a:xfrm>
            <a:off x="5056566" y="1656584"/>
            <a:ext cx="1653230" cy="1129283"/>
          </a:xfrm>
          <a:prstGeom prst="rect">
            <a:avLst/>
          </a:prstGeom>
        </p:spPr>
      </p:pic>
      <p:sp>
        <p:nvSpPr>
          <p:cNvPr id="10" name="Arrow: Up 9">
            <a:extLst>
              <a:ext uri="{FF2B5EF4-FFF2-40B4-BE49-F238E27FC236}">
                <a16:creationId xmlns:a16="http://schemas.microsoft.com/office/drawing/2014/main" id="{BCD57A41-82C3-4F11-9C11-7C2530122341}"/>
              </a:ext>
            </a:extLst>
          </p:cNvPr>
          <p:cNvSpPr/>
          <p:nvPr/>
        </p:nvSpPr>
        <p:spPr>
          <a:xfrm>
            <a:off x="5811173" y="2905887"/>
            <a:ext cx="144016" cy="218641"/>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latin typeface="Calibri"/>
            </a:endParaRPr>
          </a:p>
        </p:txBody>
      </p:sp>
      <p:sp>
        <p:nvSpPr>
          <p:cNvPr id="11" name="Arrow: Up 10">
            <a:extLst>
              <a:ext uri="{FF2B5EF4-FFF2-40B4-BE49-F238E27FC236}">
                <a16:creationId xmlns:a16="http://schemas.microsoft.com/office/drawing/2014/main" id="{DA67CF27-75FB-4CA1-ACF7-E3BF8ED768B5}"/>
              </a:ext>
            </a:extLst>
          </p:cNvPr>
          <p:cNvSpPr/>
          <p:nvPr/>
        </p:nvSpPr>
        <p:spPr>
          <a:xfrm>
            <a:off x="5811173" y="4045648"/>
            <a:ext cx="144016" cy="218641"/>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latin typeface="Calibri"/>
            </a:endParaRPr>
          </a:p>
        </p:txBody>
      </p:sp>
      <p:sp>
        <p:nvSpPr>
          <p:cNvPr id="12" name="Arrow: Up 11">
            <a:extLst>
              <a:ext uri="{FF2B5EF4-FFF2-40B4-BE49-F238E27FC236}">
                <a16:creationId xmlns:a16="http://schemas.microsoft.com/office/drawing/2014/main" id="{A9368D03-E738-47C5-A472-DD23EE765D53}"/>
              </a:ext>
            </a:extLst>
          </p:cNvPr>
          <p:cNvSpPr/>
          <p:nvPr/>
        </p:nvSpPr>
        <p:spPr>
          <a:xfrm>
            <a:off x="5816766" y="5304492"/>
            <a:ext cx="144016" cy="218641"/>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latin typeface="Calibri"/>
            </a:endParaRPr>
          </a:p>
        </p:txBody>
      </p:sp>
    </p:spTree>
    <p:extLst>
      <p:ext uri="{BB962C8B-B14F-4D97-AF65-F5344CB8AC3E}">
        <p14:creationId xmlns:p14="http://schemas.microsoft.com/office/powerpoint/2010/main" val="26426929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922114"/>
          </a:xfrm>
          <a:solidFill>
            <a:schemeClr val="bg1"/>
          </a:solidFill>
          <a:ln w="38100">
            <a:solidFill>
              <a:schemeClr val="tx1"/>
            </a:solidFill>
          </a:ln>
        </p:spPr>
        <p:txBody>
          <a:bodyPr>
            <a:normAutofit/>
          </a:bodyPr>
          <a:lstStyle/>
          <a:p>
            <a:r>
              <a:rPr lang="en-GB" dirty="0">
                <a:latin typeface="Arial" panose="020B0604020202020204" pitchFamily="34" charset="0"/>
                <a:cs typeface="Arial" panose="020B0604020202020204" pitchFamily="34" charset="0"/>
              </a:rPr>
              <a:t>Holiday Homework and Projects</a:t>
            </a:r>
          </a:p>
        </p:txBody>
      </p:sp>
      <p:sp>
        <p:nvSpPr>
          <p:cNvPr id="3" name="Content Placeholder 2"/>
          <p:cNvSpPr>
            <a:spLocks noGrp="1"/>
          </p:cNvSpPr>
          <p:nvPr>
            <p:ph idx="1"/>
          </p:nvPr>
        </p:nvSpPr>
        <p:spPr>
          <a:xfrm>
            <a:off x="1576873" y="1412776"/>
            <a:ext cx="8657039" cy="4925144"/>
          </a:xfrm>
        </p:spPr>
        <p:txBody>
          <a:bodyPr>
            <a:normAutofit/>
          </a:bodyPr>
          <a:lstStyle/>
          <a:p>
            <a:pPr>
              <a:lnSpc>
                <a:spcPct val="120000"/>
              </a:lnSpc>
            </a:pPr>
            <a:r>
              <a:rPr lang="en-GB" dirty="0">
                <a:latin typeface="Arial" panose="020B0604020202020204" pitchFamily="34" charset="0"/>
                <a:cs typeface="Arial" panose="020B0604020202020204" pitchFamily="34" charset="0"/>
              </a:rPr>
              <a:t>No Christmas Homework</a:t>
            </a:r>
          </a:p>
          <a:p>
            <a:pPr>
              <a:lnSpc>
                <a:spcPct val="120000"/>
              </a:lnSpc>
            </a:pPr>
            <a:r>
              <a:rPr lang="en-GB" dirty="0">
                <a:latin typeface="Arial" panose="020B0604020202020204" pitchFamily="34" charset="0"/>
                <a:cs typeface="Arial" panose="020B0604020202020204" pitchFamily="34" charset="0"/>
              </a:rPr>
              <a:t>Easter Maths and English </a:t>
            </a:r>
          </a:p>
          <a:p>
            <a:pPr>
              <a:lnSpc>
                <a:spcPct val="120000"/>
              </a:lnSpc>
            </a:pPr>
            <a:r>
              <a:rPr lang="en-GB" dirty="0">
                <a:latin typeface="Arial" panose="020B0604020202020204" pitchFamily="34" charset="0"/>
                <a:cs typeface="Arial" panose="020B0604020202020204" pitchFamily="34" charset="0"/>
              </a:rPr>
              <a:t>Half Term Projects based upon current topics </a:t>
            </a:r>
          </a:p>
          <a:p>
            <a:pPr lvl="1">
              <a:lnSpc>
                <a:spcPct val="120000"/>
              </a:lnSpc>
              <a:buFont typeface="Wingdings" panose="05000000000000000000" pitchFamily="2" charset="2"/>
              <a:buChar char="v"/>
            </a:pPr>
            <a:r>
              <a:rPr lang="en-GB" dirty="0">
                <a:latin typeface="Arial" panose="020B0604020202020204" pitchFamily="34" charset="0"/>
                <a:cs typeface="Arial" panose="020B0604020202020204" pitchFamily="34" charset="0"/>
              </a:rPr>
              <a:t>Up to 3 smileys dependent on the standard.</a:t>
            </a:r>
          </a:p>
          <a:p>
            <a:pPr>
              <a:lnSpc>
                <a:spcPct val="120000"/>
              </a:lnSpc>
            </a:pPr>
            <a:r>
              <a:rPr lang="en-GB" dirty="0">
                <a:latin typeface="Arial" panose="020B0604020202020204" pitchFamily="34" charset="0"/>
                <a:cs typeface="Arial" panose="020B0604020202020204" pitchFamily="34" charset="0"/>
              </a:rPr>
              <a:t>Summer Term Project</a:t>
            </a:r>
          </a:p>
          <a:p>
            <a:endParaRPr lang="en-GB" sz="1200" dirty="0">
              <a:latin typeface="Arial" panose="020B0604020202020204" pitchFamily="34" charset="0"/>
              <a:cs typeface="Arial" panose="020B0604020202020204" pitchFamily="34" charset="0"/>
            </a:endParaRPr>
          </a:p>
          <a:p>
            <a:pPr lvl="1">
              <a:buFont typeface="Wingdings" panose="05000000000000000000" pitchFamily="2" charset="2"/>
              <a:buChar char="v"/>
            </a:pPr>
            <a:r>
              <a:rPr lang="en-GB" dirty="0">
                <a:latin typeface="Arial" panose="020B0604020202020204" pitchFamily="34" charset="0"/>
                <a:cs typeface="Arial" panose="020B0604020202020204" pitchFamily="34" charset="0"/>
              </a:rPr>
              <a:t>3 smileys for maths challenge</a:t>
            </a:r>
          </a:p>
          <a:p>
            <a:pPr lvl="1">
              <a:buFont typeface="Wingdings" panose="05000000000000000000" pitchFamily="2" charset="2"/>
              <a:buChar char="v"/>
            </a:pPr>
            <a:r>
              <a:rPr lang="en-GB" dirty="0">
                <a:latin typeface="Arial" panose="020B0604020202020204" pitchFamily="34" charset="0"/>
                <a:cs typeface="Arial" panose="020B0604020202020204" pitchFamily="34" charset="0"/>
              </a:rPr>
              <a:t>3 smileys for reading challenge</a:t>
            </a:r>
          </a:p>
          <a:p>
            <a:pPr lvl="1">
              <a:buFont typeface="Wingdings" panose="05000000000000000000" pitchFamily="2" charset="2"/>
              <a:buChar char="v"/>
            </a:pPr>
            <a:r>
              <a:rPr lang="en-GB" dirty="0">
                <a:latin typeface="Arial" panose="020B0604020202020204" pitchFamily="34" charset="0"/>
                <a:cs typeface="Arial" panose="020B0604020202020204" pitchFamily="34" charset="0"/>
              </a:rPr>
              <a:t>3 smileys for writing challenge </a:t>
            </a:r>
          </a:p>
          <a:p>
            <a:pPr lvl="1">
              <a:buFont typeface="Wingdings" panose="05000000000000000000" pitchFamily="2" charset="2"/>
              <a:buChar char="v"/>
            </a:pPr>
            <a:r>
              <a:rPr lang="en-GB" dirty="0">
                <a:latin typeface="Arial" panose="020B0604020202020204" pitchFamily="34" charset="0"/>
                <a:cs typeface="Arial" panose="020B0604020202020204" pitchFamily="34" charset="0"/>
              </a:rPr>
              <a:t>10 points for completing all 3</a:t>
            </a:r>
          </a:p>
        </p:txBody>
      </p:sp>
    </p:spTree>
    <p:extLst>
      <p:ext uri="{BB962C8B-B14F-4D97-AF65-F5344CB8AC3E}">
        <p14:creationId xmlns:p14="http://schemas.microsoft.com/office/powerpoint/2010/main" val="727648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994122"/>
          </a:xfrm>
          <a:solidFill>
            <a:schemeClr val="bg1"/>
          </a:solidFill>
          <a:ln w="38100">
            <a:solidFill>
              <a:schemeClr val="tx1"/>
            </a:solidFill>
          </a:ln>
        </p:spPr>
        <p:txBody>
          <a:bodyPr/>
          <a:lstStyle/>
          <a:p>
            <a:r>
              <a:rPr lang="en-GB" dirty="0">
                <a:latin typeface="Arial" panose="020B0604020202020204" pitchFamily="34" charset="0"/>
                <a:cs typeface="Arial" panose="020B0604020202020204" pitchFamily="34" charset="0"/>
              </a:rPr>
              <a:t>How can a child stay </a:t>
            </a:r>
            <a:r>
              <a:rPr lang="en-GB" b="1" dirty="0">
                <a:latin typeface="Arial" panose="020B0604020202020204" pitchFamily="34" charset="0"/>
                <a:cs typeface="Arial" panose="020B0604020202020204" pitchFamily="34" charset="0"/>
              </a:rPr>
              <a:t>GREEN?</a:t>
            </a:r>
          </a:p>
        </p:txBody>
      </p:sp>
      <p:sp>
        <p:nvSpPr>
          <p:cNvPr id="4" name="Oval 3"/>
          <p:cNvSpPr/>
          <p:nvPr/>
        </p:nvSpPr>
        <p:spPr>
          <a:xfrm>
            <a:off x="8904312" y="5085184"/>
            <a:ext cx="1296000" cy="1296144"/>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latin typeface="Calibri"/>
            </a:endParaRPr>
          </a:p>
        </p:txBody>
      </p:sp>
      <p:sp>
        <p:nvSpPr>
          <p:cNvPr id="5" name="Rectangle 4"/>
          <p:cNvSpPr/>
          <p:nvPr/>
        </p:nvSpPr>
        <p:spPr>
          <a:xfrm>
            <a:off x="1968680" y="1863574"/>
            <a:ext cx="8136904" cy="3539430"/>
          </a:xfrm>
          <a:prstGeom prst="rect">
            <a:avLst/>
          </a:prstGeom>
        </p:spPr>
        <p:txBody>
          <a:bodyPr wrap="square">
            <a:spAutoFit/>
          </a:bodyPr>
          <a:lstStyle/>
          <a:p>
            <a:pPr marL="457200" indent="-457200">
              <a:buFont typeface="Wingdings" panose="05000000000000000000" pitchFamily="2" charset="2"/>
              <a:buChar char="§"/>
            </a:pPr>
            <a:r>
              <a:rPr lang="en-GB" sz="2800" dirty="0">
                <a:solidFill>
                  <a:prstClr val="black"/>
                </a:solidFill>
                <a:latin typeface="Arial" panose="020B0604020202020204" pitchFamily="34" charset="0"/>
                <a:cs typeface="Arial" panose="020B0604020202020204" pitchFamily="34" charset="0"/>
              </a:rPr>
              <a:t>To follow instructions</a:t>
            </a:r>
          </a:p>
          <a:p>
            <a:pPr marL="457200" indent="-457200">
              <a:buFont typeface="Wingdings" panose="05000000000000000000" pitchFamily="2" charset="2"/>
              <a:buChar char="§"/>
            </a:pPr>
            <a:endParaRPr lang="en-GB" sz="2800" dirty="0">
              <a:solidFill>
                <a:prstClr val="black"/>
              </a:solidFill>
              <a:latin typeface="Arial" panose="020B0604020202020204" pitchFamily="34" charset="0"/>
              <a:cs typeface="Arial" panose="020B0604020202020204" pitchFamily="34" charset="0"/>
            </a:endParaRPr>
          </a:p>
          <a:p>
            <a:pPr marL="457200" indent="-457200">
              <a:buFont typeface="Wingdings" panose="05000000000000000000" pitchFamily="2" charset="2"/>
              <a:buChar char="§"/>
            </a:pPr>
            <a:r>
              <a:rPr lang="en-GB" sz="2800" dirty="0">
                <a:solidFill>
                  <a:prstClr val="black"/>
                </a:solidFill>
                <a:latin typeface="Arial" panose="020B0604020202020204" pitchFamily="34" charset="0"/>
                <a:cs typeface="Arial" panose="020B0604020202020204" pitchFamily="34" charset="0"/>
              </a:rPr>
              <a:t>To complete classroom work to a high standard</a:t>
            </a:r>
          </a:p>
          <a:p>
            <a:endParaRPr lang="en-GB" sz="2800" dirty="0">
              <a:solidFill>
                <a:prstClr val="black"/>
              </a:solidFill>
              <a:latin typeface="Arial" panose="020B0604020202020204" pitchFamily="34" charset="0"/>
              <a:cs typeface="Arial" panose="020B0604020202020204" pitchFamily="34" charset="0"/>
            </a:endParaRPr>
          </a:p>
          <a:p>
            <a:pPr marL="457200" indent="-457200">
              <a:buFont typeface="Wingdings" panose="05000000000000000000" pitchFamily="2" charset="2"/>
              <a:buChar char="§"/>
            </a:pPr>
            <a:r>
              <a:rPr lang="en-GB" sz="2800" dirty="0">
                <a:solidFill>
                  <a:prstClr val="black"/>
                </a:solidFill>
                <a:latin typeface="Arial" panose="020B0604020202020204" pitchFamily="34" charset="0"/>
                <a:cs typeface="Arial" panose="020B0604020202020204" pitchFamily="34" charset="0"/>
              </a:rPr>
              <a:t>To bring reading journal/spelling log and book and maths homework book in</a:t>
            </a:r>
          </a:p>
          <a:p>
            <a:r>
              <a:rPr lang="en-GB" sz="2800" dirty="0">
                <a:solidFill>
                  <a:prstClr val="black"/>
                </a:solidFill>
                <a:latin typeface="Arial" panose="020B0604020202020204" pitchFamily="34" charset="0"/>
                <a:cs typeface="Arial" panose="020B0604020202020204" pitchFamily="34" charset="0"/>
              </a:rPr>
              <a:t> </a:t>
            </a:r>
          </a:p>
          <a:p>
            <a:pPr marL="457200" indent="-457200">
              <a:buFont typeface="Wingdings" panose="05000000000000000000" pitchFamily="2" charset="2"/>
              <a:buChar char="§"/>
            </a:pPr>
            <a:r>
              <a:rPr lang="en-GB" sz="2800" dirty="0">
                <a:solidFill>
                  <a:prstClr val="black"/>
                </a:solidFill>
                <a:latin typeface="Arial" panose="020B0604020202020204" pitchFamily="34" charset="0"/>
                <a:cs typeface="Arial" panose="020B0604020202020204" pitchFamily="34" charset="0"/>
              </a:rPr>
              <a:t>To follow the Golden Rules</a:t>
            </a:r>
          </a:p>
        </p:txBody>
      </p:sp>
    </p:spTree>
    <p:extLst>
      <p:ext uri="{BB962C8B-B14F-4D97-AF65-F5344CB8AC3E}">
        <p14:creationId xmlns:p14="http://schemas.microsoft.com/office/powerpoint/2010/main" val="39757382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32693"/>
            <a:ext cx="8229600" cy="922114"/>
          </a:xfrm>
          <a:solidFill>
            <a:schemeClr val="bg1"/>
          </a:solidFill>
          <a:ln w="38100">
            <a:solidFill>
              <a:schemeClr val="tx1"/>
            </a:solidFill>
          </a:ln>
        </p:spPr>
        <p:txBody>
          <a:bodyPr/>
          <a:lstStyle/>
          <a:p>
            <a:r>
              <a:rPr lang="en-GB" dirty="0">
                <a:latin typeface="Arial" panose="020B0604020202020204" pitchFamily="34" charset="0"/>
                <a:cs typeface="Arial" panose="020B0604020202020204" pitchFamily="34" charset="0"/>
              </a:rPr>
              <a:t>Why would a child be </a:t>
            </a:r>
            <a:r>
              <a:rPr lang="en-GB" b="1" dirty="0">
                <a:latin typeface="Arial" panose="020B0604020202020204" pitchFamily="34" charset="0"/>
                <a:cs typeface="Arial" panose="020B0604020202020204" pitchFamily="34" charset="0"/>
              </a:rPr>
              <a:t>AMBER?</a:t>
            </a:r>
          </a:p>
        </p:txBody>
      </p:sp>
      <p:sp>
        <p:nvSpPr>
          <p:cNvPr id="3" name="Content Placeholder 2"/>
          <p:cNvSpPr>
            <a:spLocks noGrp="1"/>
          </p:cNvSpPr>
          <p:nvPr>
            <p:ph idx="1"/>
          </p:nvPr>
        </p:nvSpPr>
        <p:spPr>
          <a:xfrm>
            <a:off x="2063552" y="1412776"/>
            <a:ext cx="8229600" cy="5040560"/>
          </a:xfrm>
        </p:spPr>
        <p:txBody>
          <a:bodyPr>
            <a:normAutofit/>
          </a:bodyPr>
          <a:lstStyle/>
          <a:p>
            <a:pPr>
              <a:buFont typeface="Wingdings" panose="05000000000000000000" pitchFamily="2" charset="2"/>
              <a:buChar char="§"/>
            </a:pPr>
            <a:r>
              <a:rPr lang="en-GB" sz="3000" dirty="0">
                <a:latin typeface="Arial" panose="020B0604020202020204" pitchFamily="34" charset="0"/>
                <a:cs typeface="Arial" panose="020B0604020202020204" pitchFamily="34" charset="0"/>
              </a:rPr>
              <a:t>Not following instructions</a:t>
            </a:r>
          </a:p>
          <a:p>
            <a:pPr>
              <a:buFont typeface="Wingdings" panose="05000000000000000000" pitchFamily="2" charset="2"/>
              <a:buChar char="§"/>
            </a:pPr>
            <a:endParaRPr lang="en-GB" sz="3000" dirty="0">
              <a:latin typeface="Arial" panose="020B0604020202020204" pitchFamily="34" charset="0"/>
              <a:cs typeface="Arial" panose="020B0604020202020204" pitchFamily="34" charset="0"/>
            </a:endParaRPr>
          </a:p>
          <a:p>
            <a:pPr>
              <a:buFont typeface="Wingdings" panose="05000000000000000000" pitchFamily="2" charset="2"/>
              <a:buChar char="§"/>
            </a:pPr>
            <a:r>
              <a:rPr lang="en-GB" sz="3000" dirty="0">
                <a:latin typeface="Arial" panose="020B0604020202020204" pitchFamily="34" charset="0"/>
                <a:cs typeface="Arial" panose="020B0604020202020204" pitchFamily="34" charset="0"/>
              </a:rPr>
              <a:t>Not completing classroom work to a high standard</a:t>
            </a:r>
          </a:p>
          <a:p>
            <a:pPr>
              <a:buFont typeface="Wingdings" panose="05000000000000000000" pitchFamily="2" charset="2"/>
              <a:buChar char="§"/>
            </a:pPr>
            <a:endParaRPr lang="en-GB" sz="3000" dirty="0">
              <a:latin typeface="Arial" panose="020B0604020202020204" pitchFamily="34" charset="0"/>
              <a:cs typeface="Arial" panose="020B0604020202020204" pitchFamily="34" charset="0"/>
            </a:endParaRPr>
          </a:p>
          <a:p>
            <a:pPr>
              <a:buFont typeface="Wingdings" panose="05000000000000000000" pitchFamily="2" charset="2"/>
              <a:buChar char="§"/>
            </a:pPr>
            <a:r>
              <a:rPr lang="en-GB" sz="3000" dirty="0">
                <a:latin typeface="Arial" panose="020B0604020202020204" pitchFamily="34" charset="0"/>
                <a:cs typeface="Arial" panose="020B0604020202020204" pitchFamily="34" charset="0"/>
              </a:rPr>
              <a:t>Not bringing in reading journal/spelling log and book and maths homework book after one reminder each week</a:t>
            </a:r>
          </a:p>
          <a:p>
            <a:pPr>
              <a:buFont typeface="Wingdings" panose="05000000000000000000" pitchFamily="2" charset="2"/>
              <a:buChar char="§"/>
            </a:pPr>
            <a:endParaRPr lang="en-GB" sz="3000" dirty="0">
              <a:latin typeface="Arial" panose="020B0604020202020204" pitchFamily="34" charset="0"/>
              <a:cs typeface="Arial" panose="020B0604020202020204" pitchFamily="34" charset="0"/>
            </a:endParaRPr>
          </a:p>
          <a:p>
            <a:pPr>
              <a:buFont typeface="Wingdings" panose="05000000000000000000" pitchFamily="2" charset="2"/>
              <a:buChar char="§"/>
            </a:pPr>
            <a:r>
              <a:rPr lang="en-GB" sz="3000" dirty="0">
                <a:latin typeface="Arial" panose="020B0604020202020204" pitchFamily="34" charset="0"/>
                <a:cs typeface="Arial" panose="020B0604020202020204" pitchFamily="34" charset="0"/>
              </a:rPr>
              <a:t>Not following the Golden Rules</a:t>
            </a:r>
          </a:p>
          <a:p>
            <a:pPr>
              <a:buFont typeface="Wingdings" panose="05000000000000000000" pitchFamily="2" charset="2"/>
              <a:buChar char="§"/>
            </a:pPr>
            <a:endParaRPr lang="en-GB" sz="3000" dirty="0">
              <a:latin typeface="Arial" panose="020B0604020202020204" pitchFamily="34" charset="0"/>
              <a:cs typeface="Arial" panose="020B0604020202020204" pitchFamily="34" charset="0"/>
            </a:endParaRPr>
          </a:p>
        </p:txBody>
      </p:sp>
      <p:sp>
        <p:nvSpPr>
          <p:cNvPr id="4" name="Oval 3"/>
          <p:cNvSpPr/>
          <p:nvPr/>
        </p:nvSpPr>
        <p:spPr>
          <a:xfrm>
            <a:off x="8688288" y="5085184"/>
            <a:ext cx="1296000" cy="129614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latin typeface="Calibri"/>
            </a:endParaRPr>
          </a:p>
        </p:txBody>
      </p:sp>
    </p:spTree>
    <p:extLst>
      <p:ext uri="{BB962C8B-B14F-4D97-AF65-F5344CB8AC3E}">
        <p14:creationId xmlns:p14="http://schemas.microsoft.com/office/powerpoint/2010/main" val="40410635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2162" y="274638"/>
            <a:ext cx="8229600" cy="864096"/>
          </a:xfrm>
          <a:solidFill>
            <a:schemeClr val="bg1"/>
          </a:solidFill>
          <a:ln w="38100">
            <a:solidFill>
              <a:schemeClr val="tx1"/>
            </a:solidFill>
          </a:ln>
        </p:spPr>
        <p:txBody>
          <a:bodyPr/>
          <a:lstStyle/>
          <a:p>
            <a:r>
              <a:rPr lang="en-GB" dirty="0">
                <a:latin typeface="Arial" panose="020B0604020202020204" pitchFamily="34" charset="0"/>
                <a:cs typeface="Arial" panose="020B0604020202020204" pitchFamily="34" charset="0"/>
              </a:rPr>
              <a:t>Why would a child be </a:t>
            </a:r>
            <a:r>
              <a:rPr lang="en-GB" b="1" dirty="0">
                <a:latin typeface="Arial" panose="020B0604020202020204" pitchFamily="34" charset="0"/>
                <a:cs typeface="Arial" panose="020B0604020202020204" pitchFamily="34" charset="0"/>
              </a:rPr>
              <a:t>RED?</a:t>
            </a:r>
          </a:p>
        </p:txBody>
      </p:sp>
      <p:sp>
        <p:nvSpPr>
          <p:cNvPr id="3" name="Content Placeholder 2"/>
          <p:cNvSpPr>
            <a:spLocks noGrp="1"/>
          </p:cNvSpPr>
          <p:nvPr>
            <p:ph idx="1"/>
          </p:nvPr>
        </p:nvSpPr>
        <p:spPr>
          <a:xfrm>
            <a:off x="1952162" y="1268760"/>
            <a:ext cx="8229600" cy="5242594"/>
          </a:xfrm>
        </p:spPr>
        <p:txBody>
          <a:bodyPr>
            <a:normAutofit/>
          </a:bodyPr>
          <a:lstStyle/>
          <a:p>
            <a:pPr>
              <a:buFont typeface="Wingdings" panose="05000000000000000000" pitchFamily="2" charset="2"/>
              <a:buChar char="§"/>
            </a:pPr>
            <a:r>
              <a:rPr lang="en-GB" dirty="0">
                <a:latin typeface="Arial" panose="020B0604020202020204" pitchFamily="34" charset="0"/>
                <a:cs typeface="Arial" panose="020B0604020202020204" pitchFamily="34" charset="0"/>
              </a:rPr>
              <a:t>Physical incidents</a:t>
            </a:r>
          </a:p>
          <a:p>
            <a:pPr>
              <a:buFont typeface="Wingdings" panose="05000000000000000000" pitchFamily="2" charset="2"/>
              <a:buChar char="§"/>
            </a:pPr>
            <a:r>
              <a:rPr lang="en-GB" dirty="0">
                <a:latin typeface="Arial" panose="020B0604020202020204" pitchFamily="34" charset="0"/>
                <a:cs typeface="Arial" panose="020B0604020202020204" pitchFamily="34" charset="0"/>
              </a:rPr>
              <a:t>Spitting</a:t>
            </a:r>
          </a:p>
          <a:p>
            <a:pPr>
              <a:buFont typeface="Wingdings" panose="05000000000000000000" pitchFamily="2" charset="2"/>
              <a:buChar char="§"/>
            </a:pPr>
            <a:r>
              <a:rPr lang="en-GB" dirty="0">
                <a:latin typeface="Arial" panose="020B0604020202020204" pitchFamily="34" charset="0"/>
                <a:cs typeface="Arial" panose="020B0604020202020204" pitchFamily="34" charset="0"/>
              </a:rPr>
              <a:t>Verbal incidents, for example: swearing, shouting at adults/children</a:t>
            </a:r>
          </a:p>
          <a:p>
            <a:pPr>
              <a:buFont typeface="Wingdings" panose="05000000000000000000" pitchFamily="2" charset="2"/>
              <a:buChar char="§"/>
            </a:pPr>
            <a:r>
              <a:rPr lang="en-GB" dirty="0">
                <a:latin typeface="Arial" panose="020B0604020202020204" pitchFamily="34" charset="0"/>
                <a:cs typeface="Arial" panose="020B0604020202020204" pitchFamily="34" charset="0"/>
              </a:rPr>
              <a:t>Refusal to work or follow instructions after warnings or after being moved to amber</a:t>
            </a:r>
          </a:p>
          <a:p>
            <a:pPr>
              <a:buFont typeface="Wingdings" panose="05000000000000000000" pitchFamily="2" charset="2"/>
              <a:buChar char="§"/>
            </a:pPr>
            <a:r>
              <a:rPr lang="en-GB" dirty="0">
                <a:latin typeface="Arial" panose="020B0604020202020204" pitchFamily="34" charset="0"/>
                <a:cs typeface="Arial" panose="020B0604020202020204" pitchFamily="34" charset="0"/>
              </a:rPr>
              <a:t>Vandalising school equipment</a:t>
            </a:r>
          </a:p>
          <a:p>
            <a:pPr>
              <a:buFont typeface="Wingdings" panose="05000000000000000000" pitchFamily="2" charset="2"/>
              <a:buChar char="§"/>
            </a:pPr>
            <a:r>
              <a:rPr lang="en-GB" dirty="0">
                <a:latin typeface="Arial" panose="020B0604020202020204" pitchFamily="34" charset="0"/>
                <a:cs typeface="Arial" panose="020B0604020202020204" pitchFamily="34" charset="0"/>
              </a:rPr>
              <a:t>Bullying</a:t>
            </a:r>
          </a:p>
          <a:p>
            <a:pPr>
              <a:buFont typeface="Wingdings" panose="05000000000000000000" pitchFamily="2" charset="2"/>
              <a:buChar char="§"/>
            </a:pPr>
            <a:r>
              <a:rPr lang="en-GB" dirty="0">
                <a:latin typeface="Arial" panose="020B0604020202020204" pitchFamily="34" charset="0"/>
                <a:cs typeface="Arial" panose="020B0604020202020204" pitchFamily="34" charset="0"/>
              </a:rPr>
              <a:t>Theft </a:t>
            </a:r>
          </a:p>
        </p:txBody>
      </p:sp>
      <p:sp>
        <p:nvSpPr>
          <p:cNvPr id="4" name="Oval 3"/>
          <p:cNvSpPr/>
          <p:nvPr/>
        </p:nvSpPr>
        <p:spPr>
          <a:xfrm>
            <a:off x="8904312" y="5085184"/>
            <a:ext cx="1291969" cy="1296144"/>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latin typeface="Calibri"/>
            </a:endParaRPr>
          </a:p>
        </p:txBody>
      </p:sp>
    </p:spTree>
    <p:extLst>
      <p:ext uri="{BB962C8B-B14F-4D97-AF65-F5344CB8AC3E}">
        <p14:creationId xmlns:p14="http://schemas.microsoft.com/office/powerpoint/2010/main" val="19850506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215AA-3545-4B63-B862-C02DC57DA3C7}"/>
              </a:ext>
            </a:extLst>
          </p:cNvPr>
          <p:cNvSpPr>
            <a:spLocks noGrp="1"/>
          </p:cNvSpPr>
          <p:nvPr>
            <p:ph type="title"/>
          </p:nvPr>
        </p:nvSpPr>
        <p:spPr>
          <a:xfrm>
            <a:off x="1867948" y="173971"/>
            <a:ext cx="8456103" cy="849487"/>
          </a:xfrm>
          <a:solidFill>
            <a:schemeClr val="bg1"/>
          </a:solidFill>
          <a:ln w="12700">
            <a:solidFill>
              <a:schemeClr val="tx1"/>
            </a:solidFill>
          </a:ln>
        </p:spPr>
        <p:txBody>
          <a:bodyPr/>
          <a:lstStyle/>
          <a:p>
            <a:pPr algn="ctr"/>
            <a:r>
              <a:rPr lang="en-GB" dirty="0">
                <a:latin typeface="Arial" panose="020B0604020202020204" pitchFamily="34" charset="0"/>
                <a:cs typeface="Arial" panose="020B0604020202020204" pitchFamily="34" charset="0"/>
              </a:rPr>
              <a:t>In School</a:t>
            </a:r>
          </a:p>
        </p:txBody>
      </p:sp>
      <p:sp>
        <p:nvSpPr>
          <p:cNvPr id="3" name="Content Placeholder 2">
            <a:extLst>
              <a:ext uri="{FF2B5EF4-FFF2-40B4-BE49-F238E27FC236}">
                <a16:creationId xmlns:a16="http://schemas.microsoft.com/office/drawing/2014/main" id="{1D5B9B6C-8DDB-4A51-9562-63ECAEA181CF}"/>
              </a:ext>
            </a:extLst>
          </p:cNvPr>
          <p:cNvSpPr>
            <a:spLocks noGrp="1"/>
          </p:cNvSpPr>
          <p:nvPr>
            <p:ph idx="1"/>
          </p:nvPr>
        </p:nvSpPr>
        <p:spPr>
          <a:xfrm>
            <a:off x="542489" y="1359018"/>
            <a:ext cx="10972800" cy="5191072"/>
          </a:xfrm>
        </p:spPr>
        <p:txBody>
          <a:bodyPr>
            <a:normAutofit/>
          </a:bodyPr>
          <a:lstStyle/>
          <a:p>
            <a:r>
              <a:rPr lang="en-GB" dirty="0"/>
              <a:t>Teachers will revisit the Behaviour Policy during PSHRE lessons and at the beginning of each half term.</a:t>
            </a:r>
          </a:p>
          <a:p>
            <a:r>
              <a:rPr lang="en-GB" dirty="0"/>
              <a:t>The criteria of being on Green, Amber or Red, is displayed in the classroom as a point of reference for the children.</a:t>
            </a:r>
          </a:p>
          <a:p>
            <a:r>
              <a:rPr lang="en-GB" dirty="0"/>
              <a:t>Any behavioural issues will be articulated directly to parents, carers and guardians or by a phone call. </a:t>
            </a:r>
          </a:p>
          <a:p>
            <a:r>
              <a:rPr lang="en-GB" dirty="0"/>
              <a:t>Reasonable allowances will be made for children with additional needs.</a:t>
            </a:r>
          </a:p>
          <a:p>
            <a:r>
              <a:rPr lang="en-GB" dirty="0"/>
              <a:t>Children will always have the opportunity to go back to amber/green for improved behaviour.</a:t>
            </a:r>
          </a:p>
        </p:txBody>
      </p:sp>
    </p:spTree>
    <p:extLst>
      <p:ext uri="{BB962C8B-B14F-4D97-AF65-F5344CB8AC3E}">
        <p14:creationId xmlns:p14="http://schemas.microsoft.com/office/powerpoint/2010/main" val="559436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1563" y="238336"/>
            <a:ext cx="7848873" cy="882352"/>
          </a:xfrm>
          <a:solidFill>
            <a:schemeClr val="bg1"/>
          </a:solidFill>
          <a:ln w="28575">
            <a:solidFill>
              <a:schemeClr val="tx1"/>
            </a:solidFill>
          </a:ln>
        </p:spPr>
        <p:txBody>
          <a:bodyPr/>
          <a:lstStyle/>
          <a:p>
            <a:pPr algn="ctr"/>
            <a:r>
              <a:rPr lang="en-GB" dirty="0">
                <a:latin typeface="Arial" panose="020B0604020202020204" pitchFamily="34" charset="0"/>
                <a:cs typeface="Arial" panose="020B0604020202020204" pitchFamily="34" charset="0"/>
              </a:rPr>
              <a:t>Traffic Light System</a:t>
            </a:r>
          </a:p>
        </p:txBody>
      </p:sp>
      <p:sp>
        <p:nvSpPr>
          <p:cNvPr id="3" name="Content Placeholder 2"/>
          <p:cNvSpPr>
            <a:spLocks noGrp="1"/>
          </p:cNvSpPr>
          <p:nvPr>
            <p:ph idx="1"/>
          </p:nvPr>
        </p:nvSpPr>
        <p:spPr>
          <a:xfrm>
            <a:off x="718457" y="1268761"/>
            <a:ext cx="10534261" cy="5029402"/>
          </a:xfrm>
        </p:spPr>
        <p:txBody>
          <a:bodyPr>
            <a:noAutofit/>
          </a:bodyPr>
          <a:lstStyle/>
          <a:p>
            <a:r>
              <a:rPr lang="en-GB" sz="2400" dirty="0">
                <a:latin typeface="Arial" panose="020B0604020202020204" pitchFamily="34" charset="0"/>
                <a:cs typeface="Arial" panose="020B0604020202020204" pitchFamily="34" charset="0"/>
              </a:rPr>
              <a:t>If children stay on green all day they will receive 2 smileys.</a:t>
            </a:r>
          </a:p>
          <a:p>
            <a:r>
              <a:rPr lang="en-GB" sz="2400" dirty="0">
                <a:latin typeface="Arial" panose="020B0604020202020204" pitchFamily="34" charset="0"/>
                <a:cs typeface="Arial" panose="020B0604020202020204" pitchFamily="34" charset="0"/>
              </a:rPr>
              <a:t>Additional smileys can be earned each day.</a:t>
            </a:r>
          </a:p>
          <a:p>
            <a:r>
              <a:rPr lang="en-GB" sz="2400" dirty="0">
                <a:latin typeface="Arial" panose="020B0604020202020204" pitchFamily="34" charset="0"/>
                <a:cs typeface="Arial" panose="020B0604020202020204" pitchFamily="34" charset="0"/>
              </a:rPr>
              <a:t>If a child moves to down the traffic lights (Amber or Red), they could earn 1 smiley if appropriate and work their way back up the traffic lights to green. </a:t>
            </a:r>
          </a:p>
          <a:p>
            <a:r>
              <a:rPr lang="en-GB" sz="2400" dirty="0">
                <a:latin typeface="Arial" panose="020B0604020202020204" pitchFamily="34" charset="0"/>
                <a:cs typeface="Arial" panose="020B0604020202020204" pitchFamily="34" charset="0"/>
              </a:rPr>
              <a:t>Once the child has completed the smiley chart for that term, they will then move onto the party medal!</a:t>
            </a:r>
          </a:p>
          <a:p>
            <a:r>
              <a:rPr lang="en-GB" sz="2400" dirty="0">
                <a:latin typeface="Arial" panose="020B0604020202020204" pitchFamily="34" charset="0"/>
                <a:cs typeface="Arial" panose="020B0604020202020204" pitchFamily="34" charset="0"/>
              </a:rPr>
              <a:t>If they are on the party medal and their behaviour drastically dips, they can move back 10 marks on the behaviour chart and come off the party medal. This would be after adequate warning and parents, carers and guardians would be informed.</a:t>
            </a:r>
          </a:p>
          <a:p>
            <a:r>
              <a:rPr lang="en-GB" sz="2400" dirty="0">
                <a:latin typeface="Arial" panose="020B0604020202020204" pitchFamily="34" charset="0"/>
                <a:cs typeface="Arial" panose="020B0604020202020204" pitchFamily="34" charset="0"/>
              </a:rPr>
              <a:t>Children who are on the party medal go to the end of term party! </a:t>
            </a:r>
          </a:p>
          <a:p>
            <a:endParaRPr lang="en-GB" sz="2300" dirty="0"/>
          </a:p>
          <a:p>
            <a:pPr marL="0" indent="0">
              <a:buNone/>
            </a:pPr>
            <a:endParaRPr lang="en-GB" sz="2300" dirty="0"/>
          </a:p>
        </p:txBody>
      </p:sp>
    </p:spTree>
    <p:extLst>
      <p:ext uri="{BB962C8B-B14F-4D97-AF65-F5344CB8AC3E}">
        <p14:creationId xmlns:p14="http://schemas.microsoft.com/office/powerpoint/2010/main" val="3107048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29172" y="1676328"/>
            <a:ext cx="8229600" cy="4752528"/>
          </a:xfrm>
        </p:spPr>
        <p:txBody>
          <a:bodyPr>
            <a:normAutofit/>
          </a:bodyPr>
          <a:lstStyle/>
          <a:p>
            <a:r>
              <a:rPr lang="en-GB" sz="2800" dirty="0">
                <a:latin typeface="Arial" panose="020B0604020202020204" pitchFamily="34" charset="0"/>
                <a:cs typeface="Arial" panose="020B0604020202020204" pitchFamily="34" charset="0"/>
              </a:rPr>
              <a:t>At the start of each term every pupil starts at 0 on that term’s chart (Bronze, Silver and Gold).</a:t>
            </a:r>
          </a:p>
          <a:p>
            <a:endParaRPr lang="en-GB" sz="2800" dirty="0">
              <a:latin typeface="Arial" panose="020B0604020202020204" pitchFamily="34" charset="0"/>
              <a:cs typeface="Arial" panose="020B0604020202020204" pitchFamily="34" charset="0"/>
            </a:endParaRPr>
          </a:p>
          <a:p>
            <a:r>
              <a:rPr lang="en-GB" sz="2800" dirty="0">
                <a:latin typeface="Arial" panose="020B0604020202020204" pitchFamily="34" charset="0"/>
                <a:cs typeface="Arial" panose="020B0604020202020204" pitchFamily="34" charset="0"/>
              </a:rPr>
              <a:t>Each party will take place in the last week of each term in the afternoon.</a:t>
            </a:r>
          </a:p>
          <a:p>
            <a:pPr marL="0" indent="0">
              <a:buNone/>
            </a:pPr>
            <a:endParaRPr lang="en-GB" sz="2800" dirty="0">
              <a:latin typeface="Arial" panose="020B0604020202020204" pitchFamily="34" charset="0"/>
              <a:cs typeface="Arial" panose="020B0604020202020204" pitchFamily="34" charset="0"/>
            </a:endParaRPr>
          </a:p>
          <a:p>
            <a:r>
              <a:rPr lang="en-GB" sz="2800" dirty="0">
                <a:latin typeface="Arial" panose="020B0604020202020204" pitchFamily="34" charset="0"/>
                <a:cs typeface="Arial" panose="020B0604020202020204" pitchFamily="34" charset="0"/>
              </a:rPr>
              <a:t>Children not attending the party </a:t>
            </a:r>
            <a:r>
              <a:rPr lang="en-GB" dirty="0">
                <a:latin typeface="Arial" panose="020B0604020202020204" pitchFamily="34" charset="0"/>
                <a:cs typeface="Arial" panose="020B0604020202020204" pitchFamily="34" charset="0"/>
              </a:rPr>
              <a:t>will</a:t>
            </a:r>
            <a:r>
              <a:rPr lang="en-GB" sz="2800" dirty="0">
                <a:latin typeface="Arial" panose="020B0604020202020204" pitchFamily="34" charset="0"/>
                <a:cs typeface="Arial" panose="020B0604020202020204" pitchFamily="34" charset="0"/>
              </a:rPr>
              <a:t> be supervised by a member of staff and </a:t>
            </a:r>
            <a:r>
              <a:rPr lang="en-GB" dirty="0">
                <a:latin typeface="Arial" panose="020B0604020202020204" pitchFamily="34" charset="0"/>
                <a:cs typeface="Arial" panose="020B0604020202020204" pitchFamily="34" charset="0"/>
              </a:rPr>
              <a:t>will</a:t>
            </a:r>
            <a:r>
              <a:rPr lang="en-GB" sz="2800" dirty="0">
                <a:latin typeface="Arial" panose="020B0604020202020204" pitchFamily="34" charset="0"/>
                <a:cs typeface="Arial" panose="020B0604020202020204" pitchFamily="34" charset="0"/>
              </a:rPr>
              <a:t> be provided with some work to complete.</a:t>
            </a:r>
          </a:p>
          <a:p>
            <a:endParaRPr lang="en-GB" dirty="0"/>
          </a:p>
        </p:txBody>
      </p:sp>
      <p:sp>
        <p:nvSpPr>
          <p:cNvPr id="4" name="Title 1">
            <a:extLst>
              <a:ext uri="{FF2B5EF4-FFF2-40B4-BE49-F238E27FC236}">
                <a16:creationId xmlns:a16="http://schemas.microsoft.com/office/drawing/2014/main" id="{A1DDCCB4-A4DA-4080-AA35-BD754D2D2EED}"/>
              </a:ext>
            </a:extLst>
          </p:cNvPr>
          <p:cNvSpPr>
            <a:spLocks noGrp="1"/>
          </p:cNvSpPr>
          <p:nvPr>
            <p:ph type="title"/>
          </p:nvPr>
        </p:nvSpPr>
        <p:spPr>
          <a:xfrm>
            <a:off x="2109899" y="266156"/>
            <a:ext cx="7848873" cy="810344"/>
          </a:xfrm>
          <a:solidFill>
            <a:schemeClr val="bg1"/>
          </a:solidFill>
          <a:ln w="28575">
            <a:solidFill>
              <a:schemeClr val="tx1"/>
            </a:solidFill>
          </a:ln>
        </p:spPr>
        <p:txBody>
          <a:bodyPr/>
          <a:lstStyle/>
          <a:p>
            <a:pPr algn="ctr"/>
            <a:r>
              <a:rPr lang="en-GB" dirty="0">
                <a:latin typeface="Arial" panose="020B0604020202020204" pitchFamily="34" charset="0"/>
                <a:cs typeface="Arial" panose="020B0604020202020204" pitchFamily="34" charset="0"/>
              </a:rPr>
              <a:t>Traffic Light System</a:t>
            </a:r>
          </a:p>
        </p:txBody>
      </p:sp>
    </p:spTree>
    <p:extLst>
      <p:ext uri="{BB962C8B-B14F-4D97-AF65-F5344CB8AC3E}">
        <p14:creationId xmlns:p14="http://schemas.microsoft.com/office/powerpoint/2010/main" val="1081968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850106"/>
          </a:xfrm>
          <a:solidFill>
            <a:schemeClr val="bg1"/>
          </a:solidFill>
          <a:ln w="38100">
            <a:solidFill>
              <a:schemeClr val="tx1"/>
            </a:solidFill>
          </a:ln>
        </p:spPr>
        <p:txBody>
          <a:bodyPr/>
          <a:lstStyle/>
          <a:p>
            <a:pPr algn="ctr"/>
            <a:r>
              <a:rPr lang="en-GB" dirty="0">
                <a:latin typeface="Arial" panose="020B0604020202020204" pitchFamily="34" charset="0"/>
                <a:cs typeface="Arial" panose="020B0604020202020204" pitchFamily="34" charset="0"/>
              </a:rPr>
              <a:t>Respect Star</a:t>
            </a:r>
          </a:p>
        </p:txBody>
      </p:sp>
      <p:sp>
        <p:nvSpPr>
          <p:cNvPr id="3" name="Content Placeholder 2"/>
          <p:cNvSpPr>
            <a:spLocks noGrp="1"/>
          </p:cNvSpPr>
          <p:nvPr>
            <p:ph idx="1"/>
          </p:nvPr>
        </p:nvSpPr>
        <p:spPr>
          <a:xfrm>
            <a:off x="526211" y="1340768"/>
            <a:ext cx="10869283" cy="5318824"/>
          </a:xfrm>
        </p:spPr>
        <p:txBody>
          <a:bodyPr>
            <a:normAutofit/>
          </a:bodyPr>
          <a:lstStyle/>
          <a:p>
            <a:r>
              <a:rPr lang="en-GB" dirty="0">
                <a:latin typeface="Arial" panose="020B0604020202020204" pitchFamily="34" charset="0"/>
                <a:cs typeface="Arial" panose="020B0604020202020204" pitchFamily="34" charset="0"/>
              </a:rPr>
              <a:t>At the end of the week, a pupil in the class will be given a Star of The Week certificate by the class teacher for working above and beyond and displaying the RESPECT values. The reason for receiving the certificate will be linked to the Respect criteria and the reason for receiving it will be explained to the rest of the class. This will mean that the pupil will automatically move to the Respect Star. Teachers can also place a pupil on the Respect Star for outstanding contributions towards the Respect Criteria. </a:t>
            </a:r>
          </a:p>
          <a:p>
            <a:endParaRPr lang="en-GB" sz="1400"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Children can also reach the Respect Star if they receive a Respect certificate from the Principal of the Academy. </a:t>
            </a:r>
          </a:p>
        </p:txBody>
      </p:sp>
    </p:spTree>
    <p:extLst>
      <p:ext uri="{BB962C8B-B14F-4D97-AF65-F5344CB8AC3E}">
        <p14:creationId xmlns:p14="http://schemas.microsoft.com/office/powerpoint/2010/main" val="833234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074968-D84E-469F-9FB1-48C483F9B717}"/>
              </a:ext>
            </a:extLst>
          </p:cNvPr>
          <p:cNvSpPr>
            <a:spLocks noGrp="1"/>
          </p:cNvSpPr>
          <p:nvPr>
            <p:ph idx="1"/>
          </p:nvPr>
        </p:nvSpPr>
        <p:spPr>
          <a:xfrm>
            <a:off x="838200" y="5249533"/>
            <a:ext cx="10515600" cy="4351338"/>
          </a:xfrm>
        </p:spPr>
        <p:txBody>
          <a:bodyPr/>
          <a:lstStyle/>
          <a:p>
            <a:pPr marL="0" indent="0">
              <a:buNone/>
            </a:pPr>
            <a:r>
              <a:rPr lang="en-GB" dirty="0"/>
              <a:t>On occasion, you may receive a compliment slip from your child’s class teacher. This slip will be to inform you about something your child has done well in class!</a:t>
            </a:r>
          </a:p>
        </p:txBody>
      </p:sp>
      <p:pic>
        <p:nvPicPr>
          <p:cNvPr id="6" name="Picture 5">
            <a:extLst>
              <a:ext uri="{FF2B5EF4-FFF2-40B4-BE49-F238E27FC236}">
                <a16:creationId xmlns:a16="http://schemas.microsoft.com/office/drawing/2014/main" id="{8D72B695-11F9-443B-BC83-11F6560CE11B}"/>
              </a:ext>
            </a:extLst>
          </p:cNvPr>
          <p:cNvPicPr>
            <a:picLocks noChangeAspect="1"/>
          </p:cNvPicPr>
          <p:nvPr/>
        </p:nvPicPr>
        <p:blipFill>
          <a:blip r:embed="rId2"/>
          <a:stretch>
            <a:fillRect/>
          </a:stretch>
        </p:blipFill>
        <p:spPr>
          <a:xfrm>
            <a:off x="2121580" y="425740"/>
            <a:ext cx="8266892" cy="1182727"/>
          </a:xfrm>
          <a:prstGeom prst="rect">
            <a:avLst/>
          </a:prstGeom>
        </p:spPr>
      </p:pic>
      <p:pic>
        <p:nvPicPr>
          <p:cNvPr id="7" name="Picture 6">
            <a:extLst>
              <a:ext uri="{FF2B5EF4-FFF2-40B4-BE49-F238E27FC236}">
                <a16:creationId xmlns:a16="http://schemas.microsoft.com/office/drawing/2014/main" id="{2674C92F-D7F4-4248-AF9E-F74CE63B14DD}"/>
              </a:ext>
            </a:extLst>
          </p:cNvPr>
          <p:cNvPicPr>
            <a:picLocks noChangeAspect="1"/>
          </p:cNvPicPr>
          <p:nvPr/>
        </p:nvPicPr>
        <p:blipFill rotWithShape="1">
          <a:blip r:embed="rId3"/>
          <a:srcRect l="22826" t="23441" r="24456" b="30812"/>
          <a:stretch/>
        </p:blipFill>
        <p:spPr>
          <a:xfrm>
            <a:off x="2757068" y="1608467"/>
            <a:ext cx="6995915" cy="3413230"/>
          </a:xfrm>
          <a:prstGeom prst="rect">
            <a:avLst/>
          </a:prstGeom>
        </p:spPr>
      </p:pic>
    </p:spTree>
    <p:extLst>
      <p:ext uri="{BB962C8B-B14F-4D97-AF65-F5344CB8AC3E}">
        <p14:creationId xmlns:p14="http://schemas.microsoft.com/office/powerpoint/2010/main" val="368540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49634"/>
            <a:ext cx="8229600" cy="964407"/>
          </a:xfrm>
          <a:solidFill>
            <a:schemeClr val="bg1"/>
          </a:solidFill>
          <a:ln w="38100">
            <a:solidFill>
              <a:schemeClr val="tx1"/>
            </a:solidFill>
          </a:ln>
        </p:spPr>
        <p:txBody>
          <a:bodyPr>
            <a:normAutofit/>
          </a:bodyPr>
          <a:lstStyle/>
          <a:p>
            <a:r>
              <a:rPr lang="en-GB" dirty="0">
                <a:latin typeface="Arial" panose="020B0604020202020204" pitchFamily="34" charset="0"/>
                <a:cs typeface="Arial" panose="020B0604020202020204" pitchFamily="34" charset="0"/>
              </a:rPr>
              <a:t>Bronze, Silver and Gold Parties</a:t>
            </a:r>
          </a:p>
        </p:txBody>
      </p:sp>
      <p:sp>
        <p:nvSpPr>
          <p:cNvPr id="3" name="Content Placeholder 2"/>
          <p:cNvSpPr>
            <a:spLocks noGrp="1"/>
          </p:cNvSpPr>
          <p:nvPr>
            <p:ph idx="1"/>
          </p:nvPr>
        </p:nvSpPr>
        <p:spPr/>
        <p:txBody>
          <a:bodyPr>
            <a:normAutofit/>
          </a:bodyPr>
          <a:lstStyle/>
          <a:p>
            <a:r>
              <a:rPr lang="en-GB" dirty="0">
                <a:latin typeface="Arial" panose="020B0604020202020204" pitchFamily="34" charset="0"/>
                <a:cs typeface="Arial" panose="020B0604020202020204" pitchFamily="34" charset="0"/>
              </a:rPr>
              <a:t>Attendance will continue to be monitored. If a pupil has had to self-isolate, this will be taken into account.</a:t>
            </a:r>
          </a:p>
          <a:p>
            <a:r>
              <a:rPr lang="en-GB" dirty="0">
                <a:latin typeface="Arial" panose="020B0604020202020204" pitchFamily="34" charset="0"/>
                <a:cs typeface="Arial" panose="020B0604020202020204" pitchFamily="34" charset="0"/>
              </a:rPr>
              <a:t>If children have been on a behaviour report, they may not be allowed to attend the party for that term.</a:t>
            </a:r>
          </a:p>
          <a:p>
            <a:r>
              <a:rPr lang="en-GB" dirty="0">
                <a:latin typeface="Arial" panose="020B0604020202020204" pitchFamily="34" charset="0"/>
                <a:cs typeface="Arial" panose="020B0604020202020204" pitchFamily="34" charset="0"/>
              </a:rPr>
              <a:t>The cut off for Bronze, Silver or Gold Parties will be the Friday before the last week of term.</a:t>
            </a:r>
          </a:p>
          <a:p>
            <a:r>
              <a:rPr lang="en-GB" dirty="0">
                <a:latin typeface="Arial" panose="020B0604020202020204" pitchFamily="34" charset="0"/>
                <a:cs typeface="Arial" panose="020B0604020202020204" pitchFamily="34" charset="0"/>
              </a:rPr>
              <a:t>The party will take place the following week.</a:t>
            </a:r>
          </a:p>
          <a:p>
            <a:r>
              <a:rPr lang="en-GB" dirty="0">
                <a:latin typeface="Arial" panose="020B0604020202020204" pitchFamily="34" charset="0"/>
                <a:cs typeface="Arial" panose="020B0604020202020204" pitchFamily="34" charset="0"/>
              </a:rPr>
              <a:t>If children join Haslington Primary Academy after September, start them at an average child’s position.</a:t>
            </a:r>
          </a:p>
        </p:txBody>
      </p:sp>
    </p:spTree>
    <p:extLst>
      <p:ext uri="{BB962C8B-B14F-4D97-AF65-F5344CB8AC3E}">
        <p14:creationId xmlns:p14="http://schemas.microsoft.com/office/powerpoint/2010/main" val="2318241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246A5-145C-4861-B907-CB865135B91D}"/>
              </a:ext>
            </a:extLst>
          </p:cNvPr>
          <p:cNvSpPr txBox="1">
            <a:spLocks/>
          </p:cNvSpPr>
          <p:nvPr/>
        </p:nvSpPr>
        <p:spPr>
          <a:xfrm>
            <a:off x="2274198" y="221936"/>
            <a:ext cx="7643605" cy="614777"/>
          </a:xfrm>
          <a:prstGeom prst="rect">
            <a:avLst/>
          </a:prstGeom>
          <a:solidFill>
            <a:schemeClr val="bg1"/>
          </a:solidFill>
          <a:ln w="38100">
            <a:solidFill>
              <a:schemeClr val="tx1"/>
            </a:solidFill>
          </a:ln>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solidFill>
                  <a:prstClr val="black"/>
                </a:solidFill>
                <a:latin typeface="Arial" panose="020B0604020202020204" pitchFamily="34" charset="0"/>
                <a:cs typeface="Arial" panose="020B0604020202020204" pitchFamily="34" charset="0"/>
              </a:rPr>
              <a:t>Interim Golden Time Reward</a:t>
            </a:r>
          </a:p>
        </p:txBody>
      </p:sp>
      <p:sp>
        <p:nvSpPr>
          <p:cNvPr id="3" name="Rectangle 2">
            <a:extLst>
              <a:ext uri="{FF2B5EF4-FFF2-40B4-BE49-F238E27FC236}">
                <a16:creationId xmlns:a16="http://schemas.microsoft.com/office/drawing/2014/main" id="{5DC445CB-517B-43D6-B060-20F7A1C8D974}"/>
              </a:ext>
            </a:extLst>
          </p:cNvPr>
          <p:cNvSpPr/>
          <p:nvPr/>
        </p:nvSpPr>
        <p:spPr>
          <a:xfrm>
            <a:off x="718657" y="1063215"/>
            <a:ext cx="10754686" cy="5078313"/>
          </a:xfrm>
          <a:prstGeom prst="rect">
            <a:avLst/>
          </a:prstGeom>
        </p:spPr>
        <p:txBody>
          <a:bodyPr wrap="square">
            <a:spAutoFit/>
          </a:bodyPr>
          <a:lstStyle/>
          <a:p>
            <a:r>
              <a:rPr lang="en-GB" sz="2700" kern="0" dirty="0">
                <a:solidFill>
                  <a:prstClr val="black"/>
                </a:solidFill>
                <a:latin typeface="Arial" panose="020B0604020202020204" pitchFamily="34" charset="0"/>
                <a:cs typeface="Arial" panose="020B0604020202020204" pitchFamily="34" charset="0"/>
              </a:rPr>
              <a:t>At the end of each half term, each child can attend an interim Golden Time Reward for being on track with their smiley stamps. </a:t>
            </a:r>
          </a:p>
          <a:p>
            <a:r>
              <a:rPr lang="en-GB" sz="2700" kern="0" dirty="0">
                <a:solidFill>
                  <a:prstClr val="black"/>
                </a:solidFill>
                <a:latin typeface="Arial" panose="020B0604020202020204" pitchFamily="34" charset="0"/>
                <a:cs typeface="Arial" panose="020B0604020202020204" pitchFamily="34" charset="0"/>
              </a:rPr>
              <a:t> </a:t>
            </a:r>
          </a:p>
          <a:p>
            <a:r>
              <a:rPr lang="en-GB" sz="2700" kern="0" dirty="0">
                <a:solidFill>
                  <a:prstClr val="black"/>
                </a:solidFill>
                <a:latin typeface="Arial" panose="020B0604020202020204" pitchFamily="34" charset="0"/>
                <a:cs typeface="Arial" panose="020B0604020202020204" pitchFamily="34" charset="0"/>
              </a:rPr>
              <a:t>If a child is at risk of not attending the Golden Time Reward due to a shortfall in smileys, class teachers will use this opportunity to discuss this matter with parents, carers or guardians so that together, we can support children in getting back on track and achieve the required number of stamps to attend the end of term parties. </a:t>
            </a:r>
          </a:p>
          <a:p>
            <a:endParaRPr lang="en-GB" sz="2700" kern="0" dirty="0">
              <a:solidFill>
                <a:prstClr val="black"/>
              </a:solidFill>
              <a:latin typeface="Arial" panose="020B0604020202020204" pitchFamily="34" charset="0"/>
              <a:cs typeface="Arial" panose="020B0604020202020204" pitchFamily="34" charset="0"/>
            </a:endParaRPr>
          </a:p>
          <a:p>
            <a:r>
              <a:rPr lang="en-GB" sz="2700" kern="0" dirty="0">
                <a:solidFill>
                  <a:prstClr val="black"/>
                </a:solidFill>
                <a:latin typeface="Arial" panose="020B0604020202020204" pitchFamily="34" charset="0"/>
                <a:cs typeface="Arial" panose="020B0604020202020204" pitchFamily="34" charset="0"/>
              </a:rPr>
              <a:t>If a child/children has not earned enough smileys for the Golden Time Reward, teachers will provide work for the child/children to complete and this will give them the opportunity to reflect on their behaviour.</a:t>
            </a:r>
            <a:endParaRPr lang="en-GB" sz="2700" u="sng" kern="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44146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50EFD88-A973-4F64-820F-1329F3685B74}"/>
              </a:ext>
            </a:extLst>
          </p:cNvPr>
          <p:cNvSpPr>
            <a:spLocks noGrp="1"/>
          </p:cNvSpPr>
          <p:nvPr>
            <p:ph type="title"/>
          </p:nvPr>
        </p:nvSpPr>
        <p:spPr>
          <a:xfrm>
            <a:off x="1981200" y="274638"/>
            <a:ext cx="8229600" cy="850106"/>
          </a:xfrm>
          <a:solidFill>
            <a:schemeClr val="bg1"/>
          </a:solidFill>
          <a:ln w="38100">
            <a:solidFill>
              <a:schemeClr val="tx1"/>
            </a:solidFill>
          </a:ln>
        </p:spPr>
        <p:txBody>
          <a:bodyPr>
            <a:normAutofit/>
          </a:bodyPr>
          <a:lstStyle/>
          <a:p>
            <a:r>
              <a:rPr lang="en-GB" dirty="0">
                <a:latin typeface="Arial" panose="020B0604020202020204" pitchFamily="34" charset="0"/>
                <a:cs typeface="Arial" panose="020B0604020202020204" pitchFamily="34" charset="0"/>
              </a:rPr>
              <a:t>Bronze, Silver and Gold Parties</a:t>
            </a:r>
          </a:p>
        </p:txBody>
      </p:sp>
      <p:sp>
        <p:nvSpPr>
          <p:cNvPr id="5" name="Rectangle 4">
            <a:extLst>
              <a:ext uri="{FF2B5EF4-FFF2-40B4-BE49-F238E27FC236}">
                <a16:creationId xmlns:a16="http://schemas.microsoft.com/office/drawing/2014/main" id="{DDCBC5CF-13DA-45A1-9CDA-347BD4646729}"/>
              </a:ext>
            </a:extLst>
          </p:cNvPr>
          <p:cNvSpPr/>
          <p:nvPr/>
        </p:nvSpPr>
        <p:spPr>
          <a:xfrm>
            <a:off x="2106962" y="1700808"/>
            <a:ext cx="1268251" cy="850103"/>
          </a:xfrm>
          <a:prstGeom prst="rect">
            <a:avLst/>
          </a:prstGeom>
          <a:solidFill>
            <a:srgbClr val="9966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latin typeface="Calibri"/>
            </a:endParaRPr>
          </a:p>
        </p:txBody>
      </p:sp>
      <p:sp>
        <p:nvSpPr>
          <p:cNvPr id="6" name="Rectangle 5">
            <a:extLst>
              <a:ext uri="{FF2B5EF4-FFF2-40B4-BE49-F238E27FC236}">
                <a16:creationId xmlns:a16="http://schemas.microsoft.com/office/drawing/2014/main" id="{A2825551-F3D0-4573-A9FD-75DB49240277}"/>
              </a:ext>
            </a:extLst>
          </p:cNvPr>
          <p:cNvSpPr/>
          <p:nvPr/>
        </p:nvSpPr>
        <p:spPr>
          <a:xfrm>
            <a:off x="2134830" y="3227197"/>
            <a:ext cx="1240382" cy="850105"/>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latin typeface="Calibri"/>
            </a:endParaRPr>
          </a:p>
        </p:txBody>
      </p:sp>
      <p:sp>
        <p:nvSpPr>
          <p:cNvPr id="7" name="Rectangle 6">
            <a:extLst>
              <a:ext uri="{FF2B5EF4-FFF2-40B4-BE49-F238E27FC236}">
                <a16:creationId xmlns:a16="http://schemas.microsoft.com/office/drawing/2014/main" id="{B1D0E3C8-6297-4524-B4C0-DCAFC661363B}"/>
              </a:ext>
            </a:extLst>
          </p:cNvPr>
          <p:cNvSpPr/>
          <p:nvPr/>
        </p:nvSpPr>
        <p:spPr>
          <a:xfrm>
            <a:off x="2134831" y="4753586"/>
            <a:ext cx="1268252" cy="850106"/>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latin typeface="Calibri"/>
            </a:endParaRPr>
          </a:p>
        </p:txBody>
      </p:sp>
      <p:sp>
        <p:nvSpPr>
          <p:cNvPr id="8" name="TextBox 7">
            <a:extLst>
              <a:ext uri="{FF2B5EF4-FFF2-40B4-BE49-F238E27FC236}">
                <a16:creationId xmlns:a16="http://schemas.microsoft.com/office/drawing/2014/main" id="{7EC29C07-7278-4EA0-9495-D39C9A3D6BE1}"/>
              </a:ext>
            </a:extLst>
          </p:cNvPr>
          <p:cNvSpPr txBox="1"/>
          <p:nvPr/>
        </p:nvSpPr>
        <p:spPr>
          <a:xfrm>
            <a:off x="3719737" y="1428446"/>
            <a:ext cx="6337433" cy="4893647"/>
          </a:xfrm>
          <a:prstGeom prst="rect">
            <a:avLst/>
          </a:prstGeom>
          <a:noFill/>
        </p:spPr>
        <p:txBody>
          <a:bodyPr wrap="square" rtlCol="0">
            <a:spAutoFit/>
          </a:bodyPr>
          <a:lstStyle/>
          <a:p>
            <a:r>
              <a:rPr lang="en-GB" sz="2400" dirty="0">
                <a:solidFill>
                  <a:prstClr val="black"/>
                </a:solidFill>
                <a:latin typeface="Arial" panose="020B0604020202020204" pitchFamily="34" charset="0"/>
                <a:cs typeface="Arial" panose="020B0604020202020204" pitchFamily="34" charset="0"/>
              </a:rPr>
              <a:t>In the Autumn Term, children will need to earn 130 smileys in order to attend the Bronze Party. </a:t>
            </a:r>
          </a:p>
          <a:p>
            <a:endParaRPr lang="en-GB" sz="2400" dirty="0">
              <a:solidFill>
                <a:prstClr val="black"/>
              </a:solidFill>
              <a:latin typeface="Arial" panose="020B0604020202020204" pitchFamily="34" charset="0"/>
              <a:cs typeface="Arial" panose="020B0604020202020204" pitchFamily="34" charset="0"/>
            </a:endParaRPr>
          </a:p>
          <a:p>
            <a:r>
              <a:rPr lang="en-GB" sz="2400" dirty="0">
                <a:solidFill>
                  <a:prstClr val="black"/>
                </a:solidFill>
                <a:latin typeface="Arial" panose="020B0604020202020204" pitchFamily="34" charset="0"/>
                <a:cs typeface="Arial" panose="020B0604020202020204" pitchFamily="34" charset="0"/>
              </a:rPr>
              <a:t>In the Spring Term, the children will need to earn 130 smileys in order to attend the Silver Party.</a:t>
            </a:r>
          </a:p>
          <a:p>
            <a:endParaRPr lang="en-GB" sz="2400" dirty="0">
              <a:solidFill>
                <a:prstClr val="black"/>
              </a:solidFill>
              <a:latin typeface="Arial" panose="020B0604020202020204" pitchFamily="34" charset="0"/>
              <a:cs typeface="Arial" panose="020B0604020202020204" pitchFamily="34" charset="0"/>
            </a:endParaRPr>
          </a:p>
          <a:p>
            <a:endParaRPr lang="en-GB" sz="2400" dirty="0">
              <a:solidFill>
                <a:prstClr val="black"/>
              </a:solidFill>
              <a:latin typeface="Arial" panose="020B0604020202020204" pitchFamily="34" charset="0"/>
              <a:cs typeface="Arial" panose="020B0604020202020204" pitchFamily="34" charset="0"/>
            </a:endParaRPr>
          </a:p>
          <a:p>
            <a:r>
              <a:rPr lang="en-GB" sz="2400" dirty="0">
                <a:solidFill>
                  <a:prstClr val="black"/>
                </a:solidFill>
                <a:latin typeface="Arial" panose="020B0604020202020204" pitchFamily="34" charset="0"/>
                <a:cs typeface="Arial" panose="020B0604020202020204" pitchFamily="34" charset="0"/>
              </a:rPr>
              <a:t>In Summer Term, the children will need to earn 140 smileys in order to attend the Gold Party.</a:t>
            </a:r>
          </a:p>
          <a:p>
            <a:r>
              <a:rPr lang="en-GB" sz="2400" dirty="0">
                <a:solidFill>
                  <a:prstClr val="black"/>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653847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18654"/>
            <a:ext cx="8229600" cy="778098"/>
          </a:xfrm>
          <a:solidFill>
            <a:schemeClr val="bg1"/>
          </a:solidFill>
          <a:ln w="38100">
            <a:solidFill>
              <a:schemeClr val="tx1"/>
            </a:solidFill>
          </a:ln>
        </p:spPr>
        <p:txBody>
          <a:bodyPr>
            <a:normAutofit fontScale="90000"/>
          </a:bodyPr>
          <a:lstStyle/>
          <a:p>
            <a:r>
              <a:rPr lang="en-GB" dirty="0">
                <a:latin typeface="Arial" panose="020B0604020202020204" pitchFamily="34" charset="0"/>
                <a:cs typeface="Arial" panose="020B0604020202020204" pitchFamily="34" charset="0"/>
              </a:rPr>
              <a:t>When to award additional smileys?</a:t>
            </a:r>
          </a:p>
        </p:txBody>
      </p:sp>
      <p:sp>
        <p:nvSpPr>
          <p:cNvPr id="3" name="Content Placeholder 2"/>
          <p:cNvSpPr>
            <a:spLocks noGrp="1"/>
          </p:cNvSpPr>
          <p:nvPr>
            <p:ph idx="1"/>
          </p:nvPr>
        </p:nvSpPr>
        <p:spPr>
          <a:xfrm>
            <a:off x="1234751" y="1108124"/>
            <a:ext cx="9722498" cy="5531222"/>
          </a:xfrm>
        </p:spPr>
        <p:txBody>
          <a:bodyPr>
            <a:normAutofit lnSpcReduction="10000"/>
          </a:bodyPr>
          <a:lstStyle/>
          <a:p>
            <a:r>
              <a:rPr lang="en-GB" dirty="0">
                <a:latin typeface="Arial" panose="020B0604020202020204" pitchFamily="34" charset="0"/>
                <a:cs typeface="Arial" panose="020B0604020202020204" pitchFamily="34" charset="0"/>
              </a:rPr>
              <a:t>A child can earn 2 if they stay on green all day or 1 if they have moved to red/amber and worked their way back to green.</a:t>
            </a:r>
          </a:p>
          <a:p>
            <a:r>
              <a:rPr lang="en-GB" dirty="0">
                <a:latin typeface="Arial" panose="020B0604020202020204" pitchFamily="34" charset="0"/>
                <a:cs typeface="Arial" panose="020B0604020202020204" pitchFamily="34" charset="0"/>
              </a:rPr>
              <a:t>1 smiley for completing weekly maths homework</a:t>
            </a:r>
          </a:p>
          <a:p>
            <a:r>
              <a:rPr lang="en-GB" dirty="0">
                <a:latin typeface="Arial" panose="020B0604020202020204" pitchFamily="34" charset="0"/>
                <a:cs typeface="Arial" panose="020B0604020202020204" pitchFamily="34" charset="0"/>
              </a:rPr>
              <a:t>1 smiley if they read 5 times a week</a:t>
            </a:r>
          </a:p>
          <a:p>
            <a:r>
              <a:rPr lang="en-GB" dirty="0">
                <a:latin typeface="Arial" panose="020B0604020202020204" pitchFamily="34" charset="0"/>
                <a:cs typeface="Arial" panose="020B0604020202020204" pitchFamily="34" charset="0"/>
              </a:rPr>
              <a:t>1 smiley if they complete 2 reading journal activities in a week</a:t>
            </a:r>
          </a:p>
          <a:p>
            <a:r>
              <a:rPr lang="en-GB" dirty="0">
                <a:latin typeface="Arial" panose="020B0604020202020204" pitchFamily="34" charset="0"/>
                <a:cs typeface="Arial" panose="020B0604020202020204" pitchFamily="34" charset="0"/>
              </a:rPr>
              <a:t>1 smiley for earning a place on the Respect Star</a:t>
            </a:r>
          </a:p>
          <a:p>
            <a:r>
              <a:rPr lang="en-GB" dirty="0">
                <a:latin typeface="Arial" panose="020B0604020202020204" pitchFamily="34" charset="0"/>
                <a:cs typeface="Arial" panose="020B0604020202020204" pitchFamily="34" charset="0"/>
              </a:rPr>
              <a:t>Smileys for completing holiday homework and projects</a:t>
            </a:r>
          </a:p>
          <a:p>
            <a:r>
              <a:rPr lang="en-GB" dirty="0">
                <a:latin typeface="Arial" panose="020B0604020202020204" pitchFamily="34" charset="0"/>
                <a:cs typeface="Arial" panose="020B0604020202020204" pitchFamily="34" charset="0"/>
              </a:rPr>
              <a:t>Children can earn additional smileys during the day</a:t>
            </a:r>
          </a:p>
          <a:p>
            <a:r>
              <a:rPr lang="en-GB" dirty="0">
                <a:latin typeface="Arial" panose="020B0604020202020204" pitchFamily="34" charset="0"/>
                <a:cs typeface="Arial" panose="020B0604020202020204" pitchFamily="34" charset="0"/>
              </a:rPr>
              <a:t>Midday assistants can feedback excellent behaviour to the class teacher at the end of lunchtime.</a:t>
            </a:r>
          </a:p>
        </p:txBody>
      </p:sp>
    </p:spTree>
    <p:extLst>
      <p:ext uri="{BB962C8B-B14F-4D97-AF65-F5344CB8AC3E}">
        <p14:creationId xmlns:p14="http://schemas.microsoft.com/office/powerpoint/2010/main" val="23699466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TotalTime>
  <Words>1034</Words>
  <Application>Microsoft Office PowerPoint</Application>
  <PresentationFormat>Widescreen</PresentationFormat>
  <Paragraphs>91</Paragraphs>
  <Slides>14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Wingdings</vt:lpstr>
      <vt:lpstr>Office Theme</vt:lpstr>
      <vt:lpstr>PowerPoint Presentation</vt:lpstr>
      <vt:lpstr>Traffic Light System</vt:lpstr>
      <vt:lpstr>Traffic Light System</vt:lpstr>
      <vt:lpstr>Respect Star</vt:lpstr>
      <vt:lpstr>PowerPoint Presentation</vt:lpstr>
      <vt:lpstr>Bronze, Silver and Gold Parties</vt:lpstr>
      <vt:lpstr>PowerPoint Presentation</vt:lpstr>
      <vt:lpstr>Bronze, Silver and Gold Parties</vt:lpstr>
      <vt:lpstr>When to award additional smileys?</vt:lpstr>
      <vt:lpstr>Holiday Homework and Projects</vt:lpstr>
      <vt:lpstr>How can a child stay GREEN?</vt:lpstr>
      <vt:lpstr>Why would a child be AMBER?</vt:lpstr>
      <vt:lpstr>Why would a child be RED?</vt:lpstr>
      <vt:lpstr>In School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Head Teacher</dc:creator>
  <cp:lastModifiedBy>Katie Donnelly</cp:lastModifiedBy>
  <cp:revision>16</cp:revision>
  <dcterms:created xsi:type="dcterms:W3CDTF">2021-10-07T08:24:04Z</dcterms:created>
  <dcterms:modified xsi:type="dcterms:W3CDTF">2024-11-22T10:40:40Z</dcterms:modified>
</cp:coreProperties>
</file>